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56" r:id="rId11"/>
    <p:sldId id="276" r:id="rId12"/>
    <p:sldId id="277" r:id="rId13"/>
    <p:sldId id="285" r:id="rId14"/>
    <p:sldId id="284" r:id="rId15"/>
    <p:sldId id="279" r:id="rId16"/>
    <p:sldId id="280" r:id="rId17"/>
    <p:sldId id="282" r:id="rId18"/>
    <p:sldId id="281" r:id="rId19"/>
    <p:sldId id="290" r:id="rId20"/>
    <p:sldId id="308" r:id="rId21"/>
    <p:sldId id="312" r:id="rId22"/>
    <p:sldId id="309" r:id="rId23"/>
    <p:sldId id="310" r:id="rId24"/>
    <p:sldId id="311" r:id="rId25"/>
    <p:sldId id="291" r:id="rId26"/>
    <p:sldId id="297" r:id="rId27"/>
    <p:sldId id="298" r:id="rId28"/>
    <p:sldId id="299" r:id="rId29"/>
    <p:sldId id="300" r:id="rId30"/>
    <p:sldId id="286" r:id="rId31"/>
    <p:sldId id="292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293" r:id="rId40"/>
    <p:sldId id="278" r:id="rId41"/>
    <p:sldId id="294" r:id="rId42"/>
    <p:sldId id="295" r:id="rId43"/>
    <p:sldId id="296" r:id="rId44"/>
  </p:sldIdLst>
  <p:sldSz cx="12192000" cy="6858000"/>
  <p:notesSz cx="6858000" cy="9144000"/>
  <p:embeddedFontLst>
    <p:embeddedFont>
      <p:font typeface="1훈새마을운동 R" panose="02020603020101020101" pitchFamily="18" charset="-127"/>
      <p:regular r:id="rId46"/>
    </p:embeddedFont>
    <p:embeddedFont>
      <p:font typeface="a큐브" panose="02020600000000000000" pitchFamily="18" charset="-127"/>
      <p:regular r:id="rId47"/>
    </p:embeddedFont>
    <p:embeddedFont>
      <p:font typeface="a큐브G" panose="02020600000000000000" pitchFamily="18" charset="-127"/>
      <p:regular r:id="rId48"/>
    </p:embeddedFont>
    <p:embeddedFont>
      <p:font typeface="나눔바른고딕 Light" panose="020B0603020101020101" pitchFamily="50" charset="-127"/>
      <p:regular r:id="rId49"/>
    </p:embeddedFont>
    <p:embeddedFont>
      <p:font typeface="나눔스퀘어 Bold" panose="020B0600000101010101" pitchFamily="50" charset="-127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2F91"/>
    <a:srgbClr val="4285F4"/>
    <a:srgbClr val="EA4335"/>
    <a:srgbClr val="34A853"/>
    <a:srgbClr val="FBBC05"/>
    <a:srgbClr val="8A8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BBB09-EF11-40BA-927A-0F94925BDA25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5F581-3A86-4E8A-AEFA-6D00260597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68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A8DDC-3073-40FA-91FA-4308DD7E73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81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ECE9E-0F25-4877-843A-ECB1630FF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D07140-AA1C-40A1-8065-FC9FD263A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3AFB1-13BF-40BB-866A-BF861D19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2B1EF-2371-43EB-A564-C41938626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877C1D-3034-46BE-A69A-8D12E957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97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8C558-FB43-478C-8712-0B3D57F2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3BC5E1-B27F-4629-B008-18EE2F4E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81DCD-A86A-4FF9-9ABC-710226AF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E8EB56-E1E9-413A-8FF6-C2CAE090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F9958E-41E2-49E1-BDA5-1B7E032C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76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C42B68-C16C-41D8-8D40-CE66621D6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E569D-934A-4A1E-9AEE-0A64E1ABA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B4D024-7B49-4CA8-834F-3833E55B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F27D7-91E5-4DD9-9F59-63734BD9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802DF-5C27-472E-B749-ED79360D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957D-F554-4971-80EB-2DD079C7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2A88D-B561-49B4-AC6C-3886B0D5D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DFA58-67CE-41CA-995D-ECB43279D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B34C5-709F-4661-AF05-959E6D2C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A6540D-37FD-420E-811E-18577BB55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8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B1093-19F6-43D7-9E1F-954DA1CB5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14D50F-66A2-482B-B70D-84789AA29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5C1787-7D94-4075-B57C-077473E7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33D32B-CD01-4FDA-980F-7F72858C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A0D60-421F-4884-A2E7-EFA75C9DB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084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E1CE6-3BA3-498B-B724-0321B455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8CFFA-AC38-4A42-B6DD-F49648B64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359CE7-0989-4803-8F67-F40807DF2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7A77D1-5D48-4A09-BEF2-DA469641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AEFAF5-E8E3-4DD7-B01F-26859745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AD9D4A-B490-494B-BB0D-8B98D080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1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02608-8096-47D6-A3BA-1D8A45C5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CEBABE-A918-4F11-ACD3-F8DE5839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947F5F-035D-4FB9-AA70-2F2E8E984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8AD92E-125D-4D38-B734-DCBB5BBE0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FC0616-6106-4AEA-A698-6BE1717EE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854C96-4547-43D0-ADF8-BBBD022B9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A649FA-A28B-4F39-9347-8B4B3C4C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D96CC0-164A-4980-B7E8-4EC843887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8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CA3B0-6D13-4EE6-B7EB-8AA91DEA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8867FA-F139-4D3C-979A-05EB562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3F4F49-DA9C-47CF-B247-7F212DBE3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111FE-1558-4F97-99E9-41E71657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8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08F98F-BF1E-4D9E-A731-778DD252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F18F89-6A7C-4622-A2CB-980BEFB7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5A0F4-5706-47DF-ADB7-8CA4B622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6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84AD6-BC08-4FFF-BCCA-EE1A71AC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BB363-F750-42B1-B3C9-6CCA5266C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889DDD-013A-4704-8E35-623422F20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7B2652-E27E-4524-A9DE-C10A65D59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D4C194-9A1F-4E63-A9BE-247B89B4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1D17A-ADE6-4FA0-9773-62B32510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2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30FFC-58AE-447E-8BD1-A886A29F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BD576B-96FD-4F3A-B081-1524C236C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B532F1-7F1A-475F-A978-1EB931E6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4D6D8C-0C65-4C26-B6CA-16DE6F3E3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785B61-5F4B-46BD-8676-15BC300B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301A27-0CD9-4A8B-A6C2-D46E05F8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4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4333A79-4BA5-4ADC-81BB-303A8806C98F}"/>
              </a:ext>
            </a:extLst>
          </p:cNvPr>
          <p:cNvSpPr/>
          <p:nvPr userDrawn="1"/>
        </p:nvSpPr>
        <p:spPr>
          <a:xfrm>
            <a:off x="0" y="-6151"/>
            <a:ext cx="12192000" cy="6864151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6D801C-EC78-400D-BF5D-5DA3C0C3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A3279-DCD8-4461-B25A-BB94D8AED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86612-691F-4467-909A-BD3906150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E9B46-4710-4F37-97F8-A6F44F8EF404}" type="datetimeFigureOut">
              <a:rPr lang="ko-KR" altLang="en-US" smtClean="0"/>
              <a:t>21/09/23(Thu)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54935-A3BE-4B50-B28F-0E840AD45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8487D-4589-4407-BBD5-6F912EC24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E5A8D-D1A2-4713-BBC2-DC116CD8BA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91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293ED8-BAD7-4DF4-937B-76C368E32C34}"/>
              </a:ext>
            </a:extLst>
          </p:cNvPr>
          <p:cNvSpPr/>
          <p:nvPr/>
        </p:nvSpPr>
        <p:spPr>
          <a:xfrm>
            <a:off x="-5326" y="-59590"/>
            <a:ext cx="12192000" cy="6864151"/>
          </a:xfrm>
          <a:prstGeom prst="rect">
            <a:avLst/>
          </a:prstGeom>
          <a:solidFill>
            <a:srgbClr val="F5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E4D419-86A1-4988-8EFE-C3B52A0E0CAC}"/>
              </a:ext>
            </a:extLst>
          </p:cNvPr>
          <p:cNvSpPr txBox="1"/>
          <p:nvPr/>
        </p:nvSpPr>
        <p:spPr>
          <a:xfrm>
            <a:off x="3018276" y="1657923"/>
            <a:ext cx="6155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EA433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C</a:t>
            </a:r>
            <a:r>
              <a:rPr lang="en-US" altLang="ko-KR" sz="3600" dirty="0">
                <a:solidFill>
                  <a:srgbClr val="FBBC0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ome</a:t>
            </a:r>
            <a:r>
              <a:rPr lang="en-US" altLang="ko-KR" sz="3600" dirty="0">
                <a:solidFill>
                  <a:srgbClr val="EA433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</a:t>
            </a:r>
            <a:r>
              <a:rPr lang="en-US" altLang="ko-KR" sz="3600" dirty="0">
                <a:solidFill>
                  <a:srgbClr val="4285F4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O</a:t>
            </a:r>
            <a:r>
              <a:rPr lang="en-US" altLang="ko-KR" sz="3600" dirty="0">
                <a:solidFill>
                  <a:srgbClr val="FBBC0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n</a:t>
            </a:r>
            <a:r>
              <a:rPr lang="en-US" altLang="ko-KR" sz="3600" dirty="0">
                <a:solidFill>
                  <a:srgbClr val="4285F4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</a:t>
            </a:r>
            <a:r>
              <a:rPr lang="en-US" altLang="ko-KR" sz="3600" dirty="0">
                <a:solidFill>
                  <a:srgbClr val="34A853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B</a:t>
            </a:r>
            <a:r>
              <a:rPr lang="en-US" altLang="ko-KR" sz="3600" dirty="0">
                <a:solidFill>
                  <a:srgbClr val="FBBC0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oard</a:t>
            </a:r>
            <a:endParaRPr lang="ko-KR" altLang="en-US" sz="3600" dirty="0">
              <a:solidFill>
                <a:srgbClr val="FBBC0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4FBF4D-A3DF-4AA7-B155-4ACBDFD4F3DA}"/>
              </a:ext>
            </a:extLst>
          </p:cNvPr>
          <p:cNvSpPr/>
          <p:nvPr/>
        </p:nvSpPr>
        <p:spPr>
          <a:xfrm>
            <a:off x="3954483" y="2978028"/>
            <a:ext cx="4197927" cy="433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65E961F-AAE3-4F5A-A0B3-EF21B7FCD195}"/>
              </a:ext>
            </a:extLst>
          </p:cNvPr>
          <p:cNvSpPr/>
          <p:nvPr/>
        </p:nvSpPr>
        <p:spPr>
          <a:xfrm>
            <a:off x="3954484" y="3646451"/>
            <a:ext cx="4214734" cy="433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59129A7-4CF9-4637-9BD1-796EE5D8D7B7}"/>
              </a:ext>
            </a:extLst>
          </p:cNvPr>
          <p:cNvSpPr/>
          <p:nvPr/>
        </p:nvSpPr>
        <p:spPr>
          <a:xfrm>
            <a:off x="3937677" y="4266403"/>
            <a:ext cx="4214733" cy="433136"/>
          </a:xfrm>
          <a:prstGeom prst="rect">
            <a:avLst/>
          </a:prstGeom>
          <a:solidFill>
            <a:srgbClr val="4285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이현우</a:t>
            </a:r>
            <a:r>
              <a:rPr lang="en-US" altLang="ko-KR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성종원</a:t>
            </a:r>
            <a:r>
              <a:rPr lang="en-US" altLang="ko-KR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이재훈</a:t>
            </a:r>
            <a:r>
              <a:rPr lang="en-US" altLang="ko-KR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14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박상명</a:t>
            </a:r>
            <a:r>
              <a:rPr lang="en-US" altLang="ko-KR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이윤성</a:t>
            </a:r>
            <a:r>
              <a:rPr lang="en-US" altLang="ko-KR" sz="1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14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김은비</a:t>
            </a:r>
            <a:endParaRPr lang="ko-KR" altLang="en-US" sz="14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1305D8-B096-4E24-AD98-1D02D0F7BAC5}"/>
              </a:ext>
            </a:extLst>
          </p:cNvPr>
          <p:cNvSpPr txBox="1"/>
          <p:nvPr/>
        </p:nvSpPr>
        <p:spPr>
          <a:xfrm>
            <a:off x="4079504" y="371795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00" dirty="0">
              <a:solidFill>
                <a:srgbClr val="8A8D9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3628DD-C8DD-463C-B67F-3D90FC04102F}"/>
              </a:ext>
            </a:extLst>
          </p:cNvPr>
          <p:cNvSpPr txBox="1"/>
          <p:nvPr/>
        </p:nvSpPr>
        <p:spPr>
          <a:xfrm>
            <a:off x="5178459" y="301540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0000"/>
                </a:solidFill>
                <a:latin typeface="맑은 고딕" panose="020B0503020000020004" pitchFamily="50" charset="-127"/>
              </a:rPr>
              <a:t>최종 발표 자료</a:t>
            </a:r>
            <a:endParaRPr lang="ko-KR" altLang="en-US" dirty="0">
              <a:solidFill>
                <a:srgbClr val="8A8D9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216932-BC54-403D-B406-10D0398C771B}"/>
              </a:ext>
            </a:extLst>
          </p:cNvPr>
          <p:cNvSpPr txBox="1"/>
          <p:nvPr/>
        </p:nvSpPr>
        <p:spPr>
          <a:xfrm>
            <a:off x="4067613" y="3693742"/>
            <a:ext cx="423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조 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– Come 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On, Board(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보드게임 </a:t>
            </a:r>
            <a:r>
              <a:rPr lang="ko-KR" altLang="en-US" sz="16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모임찾기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rgbClr val="8A8D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076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ADCE20A-3F66-47DD-836A-41C5031FA162}"/>
              </a:ext>
            </a:extLst>
          </p:cNvPr>
          <p:cNvGrpSpPr/>
          <p:nvPr/>
        </p:nvGrpSpPr>
        <p:grpSpPr>
          <a:xfrm>
            <a:off x="635326" y="1666539"/>
            <a:ext cx="2505693" cy="4075180"/>
            <a:chOff x="819396" y="1803105"/>
            <a:chExt cx="2505693" cy="407518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01A1E6F-DA8A-4761-A756-5E193E682ADD}"/>
                </a:ext>
              </a:extLst>
            </p:cNvPr>
            <p:cNvSpPr/>
            <p:nvPr/>
          </p:nvSpPr>
          <p:spPr>
            <a:xfrm>
              <a:off x="819396" y="2214747"/>
              <a:ext cx="2505693" cy="36635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BBC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BBBA8C9-2DF8-4B07-8F2D-A9082B417D24}"/>
                </a:ext>
              </a:extLst>
            </p:cNvPr>
            <p:cNvSpPr/>
            <p:nvPr/>
          </p:nvSpPr>
          <p:spPr>
            <a:xfrm>
              <a:off x="1347849" y="2214747"/>
              <a:ext cx="1466603" cy="95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BC02BB-891A-4F1A-BCD1-CEF990FBE3E3}"/>
                </a:ext>
              </a:extLst>
            </p:cNvPr>
            <p:cNvSpPr txBox="1"/>
            <p:nvPr/>
          </p:nvSpPr>
          <p:spPr>
            <a:xfrm>
              <a:off x="1240969" y="1803105"/>
              <a:ext cx="1618013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BBC05"/>
                  </a:solidFill>
                  <a:latin typeface="a큐브G" panose="02020600000000000000" pitchFamily="18" charset="-127"/>
                  <a:ea typeface="a큐브G" panose="02020600000000000000" pitchFamily="18" charset="-127"/>
                </a:rPr>
                <a:t>Front-end</a:t>
              </a:r>
              <a:endParaRPr lang="ko-KR" altLang="en-US" sz="3200" dirty="0">
                <a:solidFill>
                  <a:srgbClr val="FBBC05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3061CA-34E4-468A-86CF-4810219D8DF1}"/>
              </a:ext>
            </a:extLst>
          </p:cNvPr>
          <p:cNvGrpSpPr/>
          <p:nvPr/>
        </p:nvGrpSpPr>
        <p:grpSpPr>
          <a:xfrm>
            <a:off x="3512123" y="1666539"/>
            <a:ext cx="2505693" cy="4075180"/>
            <a:chOff x="819396" y="1803105"/>
            <a:chExt cx="2505693" cy="407518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B436C1F-3C56-425E-8CBD-BB0B075B5DE4}"/>
                </a:ext>
              </a:extLst>
            </p:cNvPr>
            <p:cNvSpPr/>
            <p:nvPr/>
          </p:nvSpPr>
          <p:spPr>
            <a:xfrm>
              <a:off x="819396" y="2214747"/>
              <a:ext cx="2505693" cy="36635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A43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4661F2-A311-4FA5-8E2B-B37E36357315}"/>
                </a:ext>
              </a:extLst>
            </p:cNvPr>
            <p:cNvSpPr/>
            <p:nvPr/>
          </p:nvSpPr>
          <p:spPr>
            <a:xfrm>
              <a:off x="1347849" y="2214747"/>
              <a:ext cx="1466603" cy="95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0BBC20-29FE-42FA-9052-88BA11AADF6F}"/>
                </a:ext>
              </a:extLst>
            </p:cNvPr>
            <p:cNvSpPr txBox="1"/>
            <p:nvPr/>
          </p:nvSpPr>
          <p:spPr>
            <a:xfrm>
              <a:off x="1269171" y="1803105"/>
              <a:ext cx="1618013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EA4335"/>
                  </a:solidFill>
                  <a:latin typeface="a큐브G" panose="02020600000000000000" pitchFamily="18" charset="-127"/>
                  <a:ea typeface="a큐브G" panose="02020600000000000000" pitchFamily="18" charset="-127"/>
                </a:rPr>
                <a:t>Back</a:t>
              </a:r>
            </a:p>
            <a:p>
              <a:pPr algn="ctr"/>
              <a:r>
                <a:rPr lang="en-US" altLang="ko-KR" sz="3200" dirty="0">
                  <a:solidFill>
                    <a:srgbClr val="EA4335"/>
                  </a:solidFill>
                  <a:latin typeface="a큐브G" panose="02020600000000000000" pitchFamily="18" charset="-127"/>
                  <a:ea typeface="a큐브G" panose="02020600000000000000" pitchFamily="18" charset="-127"/>
                </a:rPr>
                <a:t>-end</a:t>
              </a:r>
              <a:endParaRPr lang="ko-KR" altLang="en-US" sz="3200" dirty="0">
                <a:solidFill>
                  <a:srgbClr val="EA4335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0AEBF3-6AAE-4836-A154-C0FC2F5A5255}"/>
              </a:ext>
            </a:extLst>
          </p:cNvPr>
          <p:cNvGrpSpPr/>
          <p:nvPr/>
        </p:nvGrpSpPr>
        <p:grpSpPr>
          <a:xfrm>
            <a:off x="6305794" y="1728094"/>
            <a:ext cx="2505693" cy="4013625"/>
            <a:chOff x="819396" y="1864660"/>
            <a:chExt cx="2505693" cy="401362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9918F32-3571-4E76-814F-80267E14A22B}"/>
                </a:ext>
              </a:extLst>
            </p:cNvPr>
            <p:cNvSpPr/>
            <p:nvPr/>
          </p:nvSpPr>
          <p:spPr>
            <a:xfrm>
              <a:off x="819396" y="2214747"/>
              <a:ext cx="2505693" cy="36635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34A8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D9D435D-D306-4BAF-9AEE-39E2112CE4BB}"/>
                </a:ext>
              </a:extLst>
            </p:cNvPr>
            <p:cNvSpPr/>
            <p:nvPr/>
          </p:nvSpPr>
          <p:spPr>
            <a:xfrm>
              <a:off x="1347849" y="2214747"/>
              <a:ext cx="1466603" cy="95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5B5CD7-F9C4-44EF-B467-55FE6F7C1FC3}"/>
                </a:ext>
              </a:extLst>
            </p:cNvPr>
            <p:cNvSpPr txBox="1"/>
            <p:nvPr/>
          </p:nvSpPr>
          <p:spPr>
            <a:xfrm>
              <a:off x="1257299" y="1864660"/>
              <a:ext cx="161801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34A853"/>
                  </a:solidFill>
                  <a:latin typeface="a큐브G" panose="02020600000000000000" pitchFamily="18" charset="-127"/>
                  <a:ea typeface="a큐브G" panose="02020600000000000000" pitchFamily="18" charset="-127"/>
                </a:rPr>
                <a:t>Server &amp; DB</a:t>
              </a:r>
              <a:endParaRPr lang="ko-KR" altLang="en-US" sz="2800" dirty="0">
                <a:solidFill>
                  <a:srgbClr val="34A853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919EDA-3BB4-495A-8F08-1A92E22DDFDC}"/>
              </a:ext>
            </a:extLst>
          </p:cNvPr>
          <p:cNvGrpSpPr/>
          <p:nvPr/>
        </p:nvGrpSpPr>
        <p:grpSpPr>
          <a:xfrm>
            <a:off x="9141028" y="1684151"/>
            <a:ext cx="2505693" cy="4057568"/>
            <a:chOff x="819396" y="1820717"/>
            <a:chExt cx="2505693" cy="405756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7411824-75FF-40F5-8636-305AE7AB5E6C}"/>
                </a:ext>
              </a:extLst>
            </p:cNvPr>
            <p:cNvSpPr/>
            <p:nvPr/>
          </p:nvSpPr>
          <p:spPr>
            <a:xfrm>
              <a:off x="819396" y="2214747"/>
              <a:ext cx="2505693" cy="36635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428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6187A92-BDE3-4A1B-92B1-6E4AF72E67F3}"/>
                </a:ext>
              </a:extLst>
            </p:cNvPr>
            <p:cNvSpPr/>
            <p:nvPr/>
          </p:nvSpPr>
          <p:spPr>
            <a:xfrm>
              <a:off x="1347849" y="2214747"/>
              <a:ext cx="1466603" cy="95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D2A617-125D-45A6-AC1E-96BA0C0D9974}"/>
                </a:ext>
              </a:extLst>
            </p:cNvPr>
            <p:cNvSpPr txBox="1"/>
            <p:nvPr/>
          </p:nvSpPr>
          <p:spPr>
            <a:xfrm>
              <a:off x="1257299" y="1820717"/>
              <a:ext cx="161801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4285F4"/>
                  </a:solidFill>
                  <a:latin typeface="a큐브G" panose="02020600000000000000" pitchFamily="18" charset="-127"/>
                  <a:ea typeface="a큐브G" panose="02020600000000000000" pitchFamily="18" charset="-127"/>
                </a:rPr>
                <a:t>API &amp;Tool</a:t>
              </a:r>
              <a:endParaRPr lang="ko-KR" altLang="en-US" sz="2800" dirty="0">
                <a:solidFill>
                  <a:srgbClr val="4285F4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A69DAD3-456E-4EB7-A222-F8FD79FE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92" y="2896851"/>
            <a:ext cx="2277625" cy="10130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13F491-6F7C-48EF-8FF2-65AFBEE87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49" y="4206353"/>
            <a:ext cx="640307" cy="70637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E7A7106-02D0-418A-92AF-55BBD45CD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457" y="4181639"/>
            <a:ext cx="915641" cy="8090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43CE788-0B42-4B16-8C8F-A7EF1D3E5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234" y="3137617"/>
            <a:ext cx="741819" cy="99270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21F58F-6909-4FE9-B2AB-FDE3867380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23" t="1779" r="6997" b="-1"/>
          <a:stretch/>
        </p:blipFill>
        <p:spPr>
          <a:xfrm>
            <a:off x="4877031" y="3354519"/>
            <a:ext cx="842662" cy="71628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EA5DB2-A77B-47C6-AF18-1ED8B96FF4B4}"/>
              </a:ext>
            </a:extLst>
          </p:cNvPr>
          <p:cNvSpPr/>
          <p:nvPr/>
        </p:nvSpPr>
        <p:spPr>
          <a:xfrm>
            <a:off x="5536939" y="2820776"/>
            <a:ext cx="136497" cy="334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마이바티스(MyBatis) 동적 쿼리 Java로 만들기.">
            <a:extLst>
              <a:ext uri="{FF2B5EF4-FFF2-40B4-BE49-F238E27FC236}">
                <a16:creationId xmlns:a16="http://schemas.microsoft.com/office/drawing/2014/main" id="{351D48B1-9236-44BC-9134-2112A970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64" y="4424896"/>
            <a:ext cx="821064" cy="61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Exchange-ec2">
            <a:extLst>
              <a:ext uri="{FF2B5EF4-FFF2-40B4-BE49-F238E27FC236}">
                <a16:creationId xmlns:a16="http://schemas.microsoft.com/office/drawing/2014/main" id="{AC922742-9C99-4898-BEC9-6C52379EB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6" r="22987"/>
          <a:stretch/>
        </p:blipFill>
        <p:spPr bwMode="auto">
          <a:xfrm>
            <a:off x="6518650" y="3027087"/>
            <a:ext cx="831379" cy="103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mcat - (1) 소개">
            <a:extLst>
              <a:ext uri="{FF2B5EF4-FFF2-40B4-BE49-F238E27FC236}">
                <a16:creationId xmlns:a16="http://schemas.microsoft.com/office/drawing/2014/main" id="{B046B483-7DF1-4D66-8AA7-D4855EC3B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" r="5416" b="-5102"/>
          <a:stretch/>
        </p:blipFill>
        <p:spPr bwMode="auto">
          <a:xfrm>
            <a:off x="7363218" y="3155399"/>
            <a:ext cx="1421028" cy="91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deJS - RDS(AWS)생성 / MySQL Workbench 연결">
            <a:extLst>
              <a:ext uri="{FF2B5EF4-FFF2-40B4-BE49-F238E27FC236}">
                <a16:creationId xmlns:a16="http://schemas.microsoft.com/office/drawing/2014/main" id="{851C5A1B-7BF9-4739-9F7E-E4215EDD2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2" t="13694" r="23607" b="17576"/>
          <a:stretch/>
        </p:blipFill>
        <p:spPr bwMode="auto">
          <a:xfrm>
            <a:off x="6346041" y="4416261"/>
            <a:ext cx="1154479" cy="9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ySQL - 나무위키">
            <a:extLst>
              <a:ext uri="{FF2B5EF4-FFF2-40B4-BE49-F238E27FC236}">
                <a16:creationId xmlns:a16="http://schemas.microsoft.com/office/drawing/2014/main" id="{47DDB223-9871-44C1-B1DB-4C75AC40E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42" y="4403184"/>
            <a:ext cx="1015522" cy="71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세상의 모든 기록 :: STS와 깃허브(GitHub) 연동하는 방법">
            <a:extLst>
              <a:ext uri="{FF2B5EF4-FFF2-40B4-BE49-F238E27FC236}">
                <a16:creationId xmlns:a16="http://schemas.microsoft.com/office/drawing/2014/main" id="{CAEADBA1-B1CC-4341-B0B7-199EBAE16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813" y="4882275"/>
            <a:ext cx="640885" cy="70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XERD - 소프트웨어카탈로그 - 국내 최대 인터파크큐브릿지 IT 전문 쇼핑몰">
            <a:extLst>
              <a:ext uri="{FF2B5EF4-FFF2-40B4-BE49-F238E27FC236}">
                <a16:creationId xmlns:a16="http://schemas.microsoft.com/office/drawing/2014/main" id="{C03A54F0-130D-454E-89CD-3AB7BCCC2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20"/>
          <a:stretch/>
        </p:blipFill>
        <p:spPr bwMode="auto">
          <a:xfrm>
            <a:off x="10806778" y="4816079"/>
            <a:ext cx="749518" cy="70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tHub 기본">
            <a:extLst>
              <a:ext uri="{FF2B5EF4-FFF2-40B4-BE49-F238E27FC236}">
                <a16:creationId xmlns:a16="http://schemas.microsoft.com/office/drawing/2014/main" id="{9BCB8D5D-2445-49C4-88C9-B6DA566BC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8" r="18443"/>
          <a:stretch/>
        </p:blipFill>
        <p:spPr bwMode="auto">
          <a:xfrm>
            <a:off x="9372625" y="4882275"/>
            <a:ext cx="721965" cy="7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F9AD949-DCCC-4353-97E5-17278AA362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2170" y="2820776"/>
            <a:ext cx="1587946" cy="5176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D83BAE-941B-482C-8F53-8DC14F5A612A}"/>
              </a:ext>
            </a:extLst>
          </p:cNvPr>
          <p:cNvSpPr/>
          <p:nvPr/>
        </p:nvSpPr>
        <p:spPr>
          <a:xfrm>
            <a:off x="5673436" y="3224151"/>
            <a:ext cx="259113" cy="334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85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3A2DE6E-967B-4268-AC62-13B2BD47308B}"/>
              </a:ext>
            </a:extLst>
          </p:cNvPr>
          <p:cNvSpPr/>
          <p:nvPr/>
        </p:nvSpPr>
        <p:spPr>
          <a:xfrm>
            <a:off x="514777" y="1125492"/>
            <a:ext cx="11520000" cy="5218598"/>
          </a:xfrm>
          <a:prstGeom prst="roundRect">
            <a:avLst/>
          </a:prstGeom>
          <a:solidFill>
            <a:schemeClr val="bg1"/>
          </a:solidFill>
          <a:ln>
            <a:solidFill>
              <a:srgbClr val="FBB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5.</a:t>
            </a:r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Architecture</a:t>
            </a: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Picture 4" descr="CloudExchange-ec2">
            <a:extLst>
              <a:ext uri="{FF2B5EF4-FFF2-40B4-BE49-F238E27FC236}">
                <a16:creationId xmlns:a16="http://schemas.microsoft.com/office/drawing/2014/main" id="{31179F9F-40B7-4FE1-82A6-8A4FE6C49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6" r="22987"/>
          <a:stretch/>
        </p:blipFill>
        <p:spPr bwMode="auto">
          <a:xfrm>
            <a:off x="5669252" y="2013788"/>
            <a:ext cx="940274" cy="117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NodeJS - RDS(AWS)생성 / MySQL Workbench 연결">
            <a:extLst>
              <a:ext uri="{FF2B5EF4-FFF2-40B4-BE49-F238E27FC236}">
                <a16:creationId xmlns:a16="http://schemas.microsoft.com/office/drawing/2014/main" id="{E9386C7A-F0C3-48D4-A412-5E76A4E25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2" t="13694" r="23607" b="39332"/>
          <a:stretch/>
        </p:blipFill>
        <p:spPr bwMode="auto">
          <a:xfrm>
            <a:off x="6726611" y="4775829"/>
            <a:ext cx="1154479" cy="67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MySQL - 나무위키">
            <a:extLst>
              <a:ext uri="{FF2B5EF4-FFF2-40B4-BE49-F238E27FC236}">
                <a16:creationId xmlns:a16="http://schemas.microsoft.com/office/drawing/2014/main" id="{4B28E10E-5F07-418B-A6B1-0BDEB5468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48" y="4775828"/>
            <a:ext cx="1015522" cy="71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337781-FE04-4974-998E-DEF81C1FB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037" y="4493681"/>
            <a:ext cx="1154479" cy="376350"/>
          </a:xfrm>
          <a:prstGeom prst="rect">
            <a:avLst/>
          </a:prstGeom>
        </p:spPr>
      </p:pic>
      <p:pic>
        <p:nvPicPr>
          <p:cNvPr id="2050" name="Picture 2" descr="How to design chrome logo with html and css only - DEV Community">
            <a:extLst>
              <a:ext uri="{FF2B5EF4-FFF2-40B4-BE49-F238E27FC236}">
                <a16:creationId xmlns:a16="http://schemas.microsoft.com/office/drawing/2014/main" id="{5402CFF0-D705-45B4-95DE-3A30857CB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286" y="2067330"/>
            <a:ext cx="637850" cy="63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ful API 개념정리">
            <a:extLst>
              <a:ext uri="{FF2B5EF4-FFF2-40B4-BE49-F238E27FC236}">
                <a16:creationId xmlns:a16="http://schemas.microsoft.com/office/drawing/2014/main" id="{6DBBC203-D551-40AF-A36C-374767F8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258" y="1899456"/>
            <a:ext cx="599090" cy="63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EB4BA9-8833-4527-9154-963688BBF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7449" y="2021804"/>
            <a:ext cx="2073806" cy="150358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E6A5A9-982B-43A0-848C-840E9298C813}"/>
              </a:ext>
            </a:extLst>
          </p:cNvPr>
          <p:cNvSpPr/>
          <p:nvPr/>
        </p:nvSpPr>
        <p:spPr>
          <a:xfrm>
            <a:off x="1677898" y="1888878"/>
            <a:ext cx="1388344" cy="1273856"/>
          </a:xfrm>
          <a:prstGeom prst="roundRect">
            <a:avLst/>
          </a:prstGeom>
          <a:noFill/>
          <a:ln>
            <a:solidFill>
              <a:srgbClr val="34A85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C601E-26B7-46B3-9DCB-AF77A44F7A03}"/>
              </a:ext>
            </a:extLst>
          </p:cNvPr>
          <p:cNvSpPr txBox="1"/>
          <p:nvPr/>
        </p:nvSpPr>
        <p:spPr>
          <a:xfrm>
            <a:off x="1831392" y="2758073"/>
            <a:ext cx="10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4A85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Browser</a:t>
            </a:r>
            <a:endParaRPr lang="ko-KR" altLang="en-US" dirty="0">
              <a:solidFill>
                <a:srgbClr val="34A85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52AE14C-1822-4959-8EC1-4E5C617EF1A2}"/>
              </a:ext>
            </a:extLst>
          </p:cNvPr>
          <p:cNvSpPr/>
          <p:nvPr/>
        </p:nvSpPr>
        <p:spPr>
          <a:xfrm>
            <a:off x="1990964" y="4138900"/>
            <a:ext cx="1388344" cy="1273856"/>
          </a:xfrm>
          <a:prstGeom prst="roundRect">
            <a:avLst/>
          </a:prstGeom>
          <a:noFill/>
          <a:ln>
            <a:solidFill>
              <a:srgbClr val="34A85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910B85-F7EC-4AE8-8EE4-7BC699FFE017}"/>
              </a:ext>
            </a:extLst>
          </p:cNvPr>
          <p:cNvSpPr txBox="1"/>
          <p:nvPr/>
        </p:nvSpPr>
        <p:spPr>
          <a:xfrm>
            <a:off x="2185392" y="4980772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4A85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외부 </a:t>
            </a:r>
            <a:r>
              <a:rPr lang="en-US" altLang="ko-KR" dirty="0">
                <a:solidFill>
                  <a:srgbClr val="34A85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</a:t>
            </a:r>
            <a:endParaRPr lang="ko-KR" altLang="en-US" dirty="0">
              <a:solidFill>
                <a:srgbClr val="34A85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7451F4F-15A8-4A06-BE23-28E230D6CF83}"/>
              </a:ext>
            </a:extLst>
          </p:cNvPr>
          <p:cNvSpPr/>
          <p:nvPr/>
        </p:nvSpPr>
        <p:spPr>
          <a:xfrm>
            <a:off x="5370881" y="1888878"/>
            <a:ext cx="1523923" cy="1630017"/>
          </a:xfrm>
          <a:prstGeom prst="roundRect">
            <a:avLst/>
          </a:prstGeom>
          <a:noFill/>
          <a:ln>
            <a:solidFill>
              <a:srgbClr val="34A85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4591B4-9DB4-43DC-8D3E-E3B33CF391D3}"/>
              </a:ext>
            </a:extLst>
          </p:cNvPr>
          <p:cNvSpPr txBox="1"/>
          <p:nvPr/>
        </p:nvSpPr>
        <p:spPr>
          <a:xfrm>
            <a:off x="5700699" y="3157927"/>
            <a:ext cx="79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4A85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</a:t>
            </a:r>
            <a:endParaRPr lang="ko-KR" altLang="en-US" dirty="0">
              <a:solidFill>
                <a:srgbClr val="34A85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CCF91D-7D71-4181-A6D4-446C9CFFB84A}"/>
              </a:ext>
            </a:extLst>
          </p:cNvPr>
          <p:cNvSpPr/>
          <p:nvPr/>
        </p:nvSpPr>
        <p:spPr>
          <a:xfrm>
            <a:off x="6599800" y="4668153"/>
            <a:ext cx="2573890" cy="1427023"/>
          </a:xfrm>
          <a:prstGeom prst="roundRect">
            <a:avLst/>
          </a:prstGeom>
          <a:noFill/>
          <a:ln>
            <a:solidFill>
              <a:srgbClr val="34A85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157920-AD19-42C5-8261-AB9AA55D3754}"/>
              </a:ext>
            </a:extLst>
          </p:cNvPr>
          <p:cNvSpPr txBox="1"/>
          <p:nvPr/>
        </p:nvSpPr>
        <p:spPr>
          <a:xfrm>
            <a:off x="7293974" y="5575012"/>
            <a:ext cx="117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34A85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Database</a:t>
            </a:r>
            <a:endParaRPr lang="ko-KR" altLang="en-US" dirty="0">
              <a:solidFill>
                <a:srgbClr val="34A85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C585CE-D5FD-471F-94EB-ECD5881F4872}"/>
              </a:ext>
            </a:extLst>
          </p:cNvPr>
          <p:cNvSpPr/>
          <p:nvPr/>
        </p:nvSpPr>
        <p:spPr>
          <a:xfrm>
            <a:off x="8207407" y="1888878"/>
            <a:ext cx="2573890" cy="2125490"/>
          </a:xfrm>
          <a:prstGeom prst="roundRect">
            <a:avLst/>
          </a:prstGeom>
          <a:noFill/>
          <a:ln>
            <a:solidFill>
              <a:srgbClr val="34A85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576C90-1491-4CFB-BD1A-4A06094F01F6}"/>
              </a:ext>
            </a:extLst>
          </p:cNvPr>
          <p:cNvSpPr txBox="1"/>
          <p:nvPr/>
        </p:nvSpPr>
        <p:spPr>
          <a:xfrm>
            <a:off x="9000467" y="354492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4A85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내부 </a:t>
            </a:r>
            <a:r>
              <a:rPr lang="en-US" altLang="ko-KR" dirty="0">
                <a:solidFill>
                  <a:srgbClr val="34A853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</a:t>
            </a:r>
            <a:endParaRPr lang="ko-KR" altLang="en-US" dirty="0">
              <a:solidFill>
                <a:srgbClr val="34A85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B91C74D-3FB5-4508-B449-534B527053B5}"/>
              </a:ext>
            </a:extLst>
          </p:cNvPr>
          <p:cNvSpPr/>
          <p:nvPr/>
        </p:nvSpPr>
        <p:spPr>
          <a:xfrm>
            <a:off x="5120114" y="1365887"/>
            <a:ext cx="5924833" cy="4870179"/>
          </a:xfrm>
          <a:prstGeom prst="roundRect">
            <a:avLst/>
          </a:prstGeom>
          <a:noFill/>
          <a:ln>
            <a:solidFill>
              <a:srgbClr val="34A85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2B9CD28-B99E-4702-84EB-8F5A0A06CC2C}"/>
              </a:ext>
            </a:extLst>
          </p:cNvPr>
          <p:cNvCxnSpPr/>
          <p:nvPr/>
        </p:nvCxnSpPr>
        <p:spPr>
          <a:xfrm>
            <a:off x="6991627" y="2525806"/>
            <a:ext cx="1072816" cy="6580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A57C57D-0B53-4925-A81E-A9965EDC78F1}"/>
              </a:ext>
            </a:extLst>
          </p:cNvPr>
          <p:cNvCxnSpPr>
            <a:cxnSpLocks/>
          </p:cNvCxnSpPr>
          <p:nvPr/>
        </p:nvCxnSpPr>
        <p:spPr>
          <a:xfrm flipV="1">
            <a:off x="8457449" y="4087308"/>
            <a:ext cx="415142" cy="450051"/>
          </a:xfrm>
          <a:prstGeom prst="straightConnector1">
            <a:avLst/>
          </a:prstGeom>
          <a:ln w="127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B32273E-86D1-4DCC-B76F-A27C098DDF8E}"/>
              </a:ext>
            </a:extLst>
          </p:cNvPr>
          <p:cNvCxnSpPr/>
          <p:nvPr/>
        </p:nvCxnSpPr>
        <p:spPr>
          <a:xfrm>
            <a:off x="3113593" y="2253822"/>
            <a:ext cx="1735305" cy="0"/>
          </a:xfrm>
          <a:prstGeom prst="straightConnector1">
            <a:avLst/>
          </a:prstGeom>
          <a:ln w="12700">
            <a:solidFill>
              <a:srgbClr val="4285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E46ABD4-41E7-4CD4-8AC9-1D9261B548A6}"/>
              </a:ext>
            </a:extLst>
          </p:cNvPr>
          <p:cNvCxnSpPr>
            <a:cxnSpLocks/>
          </p:cNvCxnSpPr>
          <p:nvPr/>
        </p:nvCxnSpPr>
        <p:spPr>
          <a:xfrm>
            <a:off x="6491301" y="3627912"/>
            <a:ext cx="571318" cy="899351"/>
          </a:xfrm>
          <a:prstGeom prst="straightConnector1">
            <a:avLst/>
          </a:prstGeom>
          <a:ln w="12700">
            <a:solidFill>
              <a:srgbClr val="4285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8FE78EB-FE06-490B-82E8-2C5CB0B826A6}"/>
              </a:ext>
            </a:extLst>
          </p:cNvPr>
          <p:cNvCxnSpPr>
            <a:cxnSpLocks/>
          </p:cNvCxnSpPr>
          <p:nvPr/>
        </p:nvCxnSpPr>
        <p:spPr>
          <a:xfrm flipH="1" flipV="1">
            <a:off x="6347964" y="3655378"/>
            <a:ext cx="546840" cy="904751"/>
          </a:xfrm>
          <a:prstGeom prst="straightConnector1">
            <a:avLst/>
          </a:prstGeom>
          <a:ln w="12700">
            <a:solidFill>
              <a:srgbClr val="EA43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A5B4809-15A8-4E38-B0D8-026F3DAF7988}"/>
              </a:ext>
            </a:extLst>
          </p:cNvPr>
          <p:cNvCxnSpPr>
            <a:cxnSpLocks/>
          </p:cNvCxnSpPr>
          <p:nvPr/>
        </p:nvCxnSpPr>
        <p:spPr>
          <a:xfrm flipH="1" flipV="1">
            <a:off x="3097418" y="2436629"/>
            <a:ext cx="1735305" cy="6072"/>
          </a:xfrm>
          <a:prstGeom prst="straightConnector1">
            <a:avLst/>
          </a:prstGeom>
          <a:ln w="12700">
            <a:solidFill>
              <a:srgbClr val="EA43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B62FAD6-97E9-4DD8-B5E5-A3F825CE4B40}"/>
              </a:ext>
            </a:extLst>
          </p:cNvPr>
          <p:cNvCxnSpPr>
            <a:cxnSpLocks/>
          </p:cNvCxnSpPr>
          <p:nvPr/>
        </p:nvCxnSpPr>
        <p:spPr>
          <a:xfrm>
            <a:off x="2604693" y="3233441"/>
            <a:ext cx="10112" cy="785560"/>
          </a:xfrm>
          <a:prstGeom prst="straightConnector1">
            <a:avLst/>
          </a:prstGeom>
          <a:ln w="12700">
            <a:solidFill>
              <a:srgbClr val="4285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E94ED44-5EE8-462C-9231-60D97ED0DFD2}"/>
              </a:ext>
            </a:extLst>
          </p:cNvPr>
          <p:cNvCxnSpPr>
            <a:cxnSpLocks/>
          </p:cNvCxnSpPr>
          <p:nvPr/>
        </p:nvCxnSpPr>
        <p:spPr>
          <a:xfrm flipV="1">
            <a:off x="2461728" y="3221038"/>
            <a:ext cx="0" cy="798843"/>
          </a:xfrm>
          <a:prstGeom prst="straightConnector1">
            <a:avLst/>
          </a:prstGeom>
          <a:ln w="12700">
            <a:solidFill>
              <a:srgbClr val="EA43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E526BA4-6418-4704-B0E3-AA88AF54C3C5}"/>
              </a:ext>
            </a:extLst>
          </p:cNvPr>
          <p:cNvSpPr txBox="1"/>
          <p:nvPr/>
        </p:nvSpPr>
        <p:spPr>
          <a:xfrm>
            <a:off x="3390841" y="2439105"/>
            <a:ext cx="114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response</a:t>
            </a:r>
            <a:endParaRPr lang="ko-KR" altLang="en-US" sz="1400" dirty="0">
              <a:solidFill>
                <a:srgbClr val="EA4335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26B52D-5F5C-4D39-9287-1C532A285B9E}"/>
              </a:ext>
            </a:extLst>
          </p:cNvPr>
          <p:cNvSpPr txBox="1"/>
          <p:nvPr/>
        </p:nvSpPr>
        <p:spPr>
          <a:xfrm>
            <a:off x="3397333" y="1899456"/>
            <a:ext cx="114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285F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request</a:t>
            </a:r>
            <a:endParaRPr lang="ko-KR" altLang="en-US" sz="1400" dirty="0">
              <a:solidFill>
                <a:srgbClr val="4285F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02B5E6-581E-4A69-A7CD-007532773662}"/>
              </a:ext>
            </a:extLst>
          </p:cNvPr>
          <p:cNvSpPr txBox="1"/>
          <p:nvPr/>
        </p:nvSpPr>
        <p:spPr>
          <a:xfrm>
            <a:off x="1462532" y="3586626"/>
            <a:ext cx="114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response</a:t>
            </a:r>
            <a:endParaRPr lang="ko-KR" altLang="en-US" sz="1400" dirty="0">
              <a:solidFill>
                <a:srgbClr val="EA4335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1C9BBD-5733-4555-834F-C28A731EC836}"/>
              </a:ext>
            </a:extLst>
          </p:cNvPr>
          <p:cNvSpPr txBox="1"/>
          <p:nvPr/>
        </p:nvSpPr>
        <p:spPr>
          <a:xfrm>
            <a:off x="6492543" y="3713846"/>
            <a:ext cx="114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285F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request</a:t>
            </a:r>
            <a:endParaRPr lang="ko-KR" altLang="en-US" sz="1400" dirty="0">
              <a:solidFill>
                <a:srgbClr val="4285F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DA847AE-CB0A-4911-BE84-7EFA9C57C6B7}"/>
              </a:ext>
            </a:extLst>
          </p:cNvPr>
          <p:cNvSpPr txBox="1"/>
          <p:nvPr/>
        </p:nvSpPr>
        <p:spPr>
          <a:xfrm>
            <a:off x="5713472" y="4138900"/>
            <a:ext cx="114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response</a:t>
            </a:r>
            <a:endParaRPr lang="ko-KR" altLang="en-US" sz="1400" dirty="0">
              <a:solidFill>
                <a:srgbClr val="EA4335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56D783-E47C-49F1-B62C-C96E45E7DE0F}"/>
              </a:ext>
            </a:extLst>
          </p:cNvPr>
          <p:cNvSpPr txBox="1"/>
          <p:nvPr/>
        </p:nvSpPr>
        <p:spPr>
          <a:xfrm>
            <a:off x="2569601" y="3491504"/>
            <a:ext cx="114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4285F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request</a:t>
            </a:r>
            <a:endParaRPr lang="ko-KR" altLang="en-US" sz="1400" dirty="0">
              <a:solidFill>
                <a:srgbClr val="4285F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40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Login free icon">
            <a:extLst>
              <a:ext uri="{FF2B5EF4-FFF2-40B4-BE49-F238E27FC236}">
                <a16:creationId xmlns:a16="http://schemas.microsoft.com/office/drawing/2014/main" id="{4685AF3D-EE38-4CA7-9C53-8FA570BF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19" y="2273135"/>
            <a:ext cx="2156361" cy="21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858D22-7464-4E33-AAAD-ECA1F293DD5A}"/>
              </a:ext>
            </a:extLst>
          </p:cNvPr>
          <p:cNvSpPr txBox="1"/>
          <p:nvPr/>
        </p:nvSpPr>
        <p:spPr>
          <a:xfrm>
            <a:off x="1207325" y="2982724"/>
            <a:ext cx="36813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주요 기능 소개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5474C0-3B12-4BDC-8035-8A8ACE2B02BE}"/>
              </a:ext>
            </a:extLst>
          </p:cNvPr>
          <p:cNvSpPr txBox="1"/>
          <p:nvPr/>
        </p:nvSpPr>
        <p:spPr>
          <a:xfrm>
            <a:off x="7956467" y="2982724"/>
            <a:ext cx="36813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285F4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회원 </a:t>
            </a:r>
            <a:r>
              <a:rPr lang="en-US" altLang="ko-KR" sz="4000" dirty="0">
                <a:solidFill>
                  <a:srgbClr val="4285F4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&amp; </a:t>
            </a:r>
            <a:r>
              <a:rPr lang="ko-KR" altLang="en-US" sz="4000" dirty="0">
                <a:solidFill>
                  <a:srgbClr val="4285F4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친구</a:t>
            </a:r>
            <a:endParaRPr lang="en-US" altLang="ko-KR" sz="1200" dirty="0">
              <a:solidFill>
                <a:srgbClr val="4285F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solidFill>
                <a:srgbClr val="4285F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88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6D50D1-04E1-4D38-B3A5-5495AEF986CD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회원가입 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유효값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83E012-60E1-47DD-97F5-B338EA4C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84" y="1691486"/>
            <a:ext cx="5788922" cy="45489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2441489" y="3330653"/>
            <a:ext cx="3018312" cy="196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ADADC3-928F-4459-91AD-2B97BA69A535}"/>
              </a:ext>
            </a:extLst>
          </p:cNvPr>
          <p:cNvSpPr/>
          <p:nvPr/>
        </p:nvSpPr>
        <p:spPr>
          <a:xfrm>
            <a:off x="2441489" y="3769665"/>
            <a:ext cx="657971" cy="1963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7640098" y="1642885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2E6CE9-6E0D-48F7-9E30-B2E29B1870CA}"/>
              </a:ext>
            </a:extLst>
          </p:cNvPr>
          <p:cNvCxnSpPr>
            <a:stCxn id="10" idx="3"/>
          </p:cNvCxnSpPr>
          <p:nvPr/>
        </p:nvCxnSpPr>
        <p:spPr>
          <a:xfrm flipV="1">
            <a:off x="5459801" y="2606634"/>
            <a:ext cx="2336350" cy="822178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FB8A47-B127-49A3-95C8-D429B4CC193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099460" y="3867824"/>
            <a:ext cx="4756068" cy="786367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7944423" y="2233961"/>
            <a:ext cx="2042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Ajax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사용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DB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중복된 데이터가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있는지 확인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5CEF3A-7DD3-439C-BD76-C3D19C8015DB}"/>
              </a:ext>
            </a:extLst>
          </p:cNvPr>
          <p:cNvSpPr txBox="1"/>
          <p:nvPr/>
        </p:nvSpPr>
        <p:spPr>
          <a:xfrm>
            <a:off x="7944423" y="4484219"/>
            <a:ext cx="218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정규식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사용하여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형식에 맞지 않을 경우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오류 메시지 출력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7855528" y="3855391"/>
            <a:ext cx="3046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62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9C1DC6-A46F-4096-9822-2DDD9038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02" y="1547873"/>
            <a:ext cx="3239707" cy="51966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6D50D1-04E1-4D38-B3A5-5495AEF986CD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카카오 로그인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1917865" y="2078183"/>
            <a:ext cx="1686296" cy="635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ADADC3-928F-4459-91AD-2B97BA69A535}"/>
              </a:ext>
            </a:extLst>
          </p:cNvPr>
          <p:cNvSpPr/>
          <p:nvPr/>
        </p:nvSpPr>
        <p:spPr>
          <a:xfrm>
            <a:off x="1983179" y="4332636"/>
            <a:ext cx="3018312" cy="9103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7640098" y="1642885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2E6CE9-6E0D-48F7-9E30-B2E29B1870C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604161" y="2395848"/>
            <a:ext cx="4191990" cy="210787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FB8A47-B127-49A3-95C8-D429B4CC1931}"/>
              </a:ext>
            </a:extLst>
          </p:cNvPr>
          <p:cNvCxnSpPr>
            <a:cxnSpLocks/>
          </p:cNvCxnSpPr>
          <p:nvPr/>
        </p:nvCxnSpPr>
        <p:spPr>
          <a:xfrm flipV="1">
            <a:off x="5001491" y="4654191"/>
            <a:ext cx="2854037" cy="101878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7944423" y="2233961"/>
            <a:ext cx="243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Kakao</a:t>
            </a:r>
            <a:r>
              <a:rPr lang="en-US" altLang="ko-KR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API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사용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최초 </a:t>
            </a:r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로그인시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사용에 대한 동의 확인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이후 간편 로그인 진행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5CEF3A-7DD3-439C-BD76-C3D19C8015DB}"/>
              </a:ext>
            </a:extLst>
          </p:cNvPr>
          <p:cNvSpPr txBox="1"/>
          <p:nvPr/>
        </p:nvSpPr>
        <p:spPr>
          <a:xfrm>
            <a:off x="7944423" y="4484219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선택 제공 항목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통해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간편한 회원가입 기능 구현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7855528" y="3855391"/>
            <a:ext cx="3046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97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EC06F7-148F-4139-96CA-7E5E7CF7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848" y="1814354"/>
            <a:ext cx="2764047" cy="4697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2272848" y="5667519"/>
            <a:ext cx="2530721" cy="3171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ADADC3-928F-4459-91AD-2B97BA69A535}"/>
              </a:ext>
            </a:extLst>
          </p:cNvPr>
          <p:cNvSpPr/>
          <p:nvPr/>
        </p:nvSpPr>
        <p:spPr>
          <a:xfrm>
            <a:off x="4032782" y="5090367"/>
            <a:ext cx="770787" cy="3171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7640098" y="1642885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2E6CE9-6E0D-48F7-9E30-B2E29B1870C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803569" y="4943501"/>
            <a:ext cx="2823941" cy="882608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FB8A47-B127-49A3-95C8-D429B4CC1931}"/>
              </a:ext>
            </a:extLst>
          </p:cNvPr>
          <p:cNvCxnSpPr>
            <a:cxnSpLocks/>
          </p:cNvCxnSpPr>
          <p:nvPr/>
        </p:nvCxnSpPr>
        <p:spPr>
          <a:xfrm flipV="1">
            <a:off x="4806761" y="2834125"/>
            <a:ext cx="2995327" cy="2414832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7944423" y="2233961"/>
            <a:ext cx="2042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우편 번호 </a:t>
            </a:r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클릭시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다음 카카오</a:t>
            </a:r>
            <a:endParaRPr lang="en-US" altLang="ko-KR" dirty="0">
              <a:solidFill>
                <a:srgbClr val="EA4335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주소 </a:t>
            </a:r>
            <a:r>
              <a:rPr lang="en-US" altLang="ko-KR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호출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5CEF3A-7DD3-439C-BD76-C3D19C8015DB}"/>
              </a:ext>
            </a:extLst>
          </p:cNvPr>
          <p:cNvSpPr txBox="1"/>
          <p:nvPr/>
        </p:nvSpPr>
        <p:spPr>
          <a:xfrm>
            <a:off x="7944423" y="4484219"/>
            <a:ext cx="2595582" cy="1219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주소 </a:t>
            </a:r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입력시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자동으로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해당 주소의 </a:t>
            </a:r>
            <a:r>
              <a:rPr lang="ko-KR" altLang="en-US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회원의 선호 지역으로 입력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ex) </a:t>
            </a: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서울특별시 도봉구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7855528" y="3855391"/>
            <a:ext cx="3046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FE901-579B-4191-AE39-11FF85944143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회원가입 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주소 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API</a:t>
            </a:r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519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F7DAED-A2B5-43BD-A278-16F856C7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885" y="5183868"/>
            <a:ext cx="3625963" cy="1335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BC7076-6F06-4390-9DFD-3450B76C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85" y="1554455"/>
            <a:ext cx="3625963" cy="3446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3699164" y="5919848"/>
            <a:ext cx="546265" cy="2315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ADADC3-928F-4459-91AD-2B97BA69A535}"/>
              </a:ext>
            </a:extLst>
          </p:cNvPr>
          <p:cNvSpPr/>
          <p:nvPr/>
        </p:nvSpPr>
        <p:spPr>
          <a:xfrm>
            <a:off x="3841668" y="3711289"/>
            <a:ext cx="807521" cy="338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7640098" y="1642885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2E6CE9-6E0D-48F7-9E30-B2E29B1870C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245429" y="4943505"/>
            <a:ext cx="3382081" cy="1092128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FB8A47-B127-49A3-95C8-D429B4CC193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649189" y="2834126"/>
            <a:ext cx="3152899" cy="1046262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7944422" y="2233961"/>
            <a:ext cx="2577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MailSender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이용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회원의 이메일 주소에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인증 메일 발송 </a:t>
            </a:r>
            <a:endParaRPr lang="en-US" altLang="ko-KR" dirty="0">
              <a:solidFill>
                <a:srgbClr val="EA4335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5CEF3A-7DD3-439C-BD76-C3D19C8015DB}"/>
              </a:ext>
            </a:extLst>
          </p:cNvPr>
          <p:cNvSpPr txBox="1"/>
          <p:nvPr/>
        </p:nvSpPr>
        <p:spPr>
          <a:xfrm>
            <a:off x="7944423" y="4639992"/>
            <a:ext cx="218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ko-KR" altLang="en-US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자리 인증 번호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임의로 생성하여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확인 시 비밀번호 변경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7885217" y="3961893"/>
            <a:ext cx="3046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FE901-579B-4191-AE39-11FF85944143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3489551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7684CBD-E334-4762-811E-7E5E3B0C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52" y="1547873"/>
            <a:ext cx="3829918" cy="2479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C16238-E877-4AE2-B05E-A9D4405E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30" y="4276841"/>
            <a:ext cx="3750540" cy="2456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4606789" y="4552715"/>
            <a:ext cx="546265" cy="1211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ADADC3-928F-4459-91AD-2B97BA69A535}"/>
              </a:ext>
            </a:extLst>
          </p:cNvPr>
          <p:cNvSpPr/>
          <p:nvPr/>
        </p:nvSpPr>
        <p:spPr>
          <a:xfrm>
            <a:off x="2624448" y="1929740"/>
            <a:ext cx="1430976" cy="1579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7640098" y="1642885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2E6CE9-6E0D-48F7-9E30-B2E29B1870C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153054" y="5033769"/>
            <a:ext cx="3183423" cy="12488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FB8A47-B127-49A3-95C8-D429B4CC193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55424" y="2719449"/>
            <a:ext cx="3888998" cy="692681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7944422" y="2438921"/>
            <a:ext cx="2577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내가 등록한 친구에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대한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list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출력과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각각 개별 회원에 대한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친구 정보보기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 구현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7885217" y="3961893"/>
            <a:ext cx="3046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FE901-579B-4191-AE39-11FF85944143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Follower &amp; Following</a:t>
            </a:r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CCC5C-D3C2-4559-BEC3-B9790DCFA68E}"/>
              </a:ext>
            </a:extLst>
          </p:cNvPr>
          <p:cNvSpPr txBox="1"/>
          <p:nvPr/>
        </p:nvSpPr>
        <p:spPr>
          <a:xfrm>
            <a:off x="7868460" y="4607179"/>
            <a:ext cx="2959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내가 등록했는지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 err="1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맞팔로우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여부에 따라 등록과 삭제를 더 쉽게 할 수 있도록 구현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F94648-B98F-45B9-AD1D-8904582A5323}"/>
              </a:ext>
            </a:extLst>
          </p:cNvPr>
          <p:cNvSpPr txBox="1"/>
          <p:nvPr/>
        </p:nvSpPr>
        <p:spPr>
          <a:xfrm>
            <a:off x="7868460" y="4118407"/>
            <a:ext cx="220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285F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나를 등록한 친구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1F18E-4AAB-4E2E-9BE4-DB05B425CBDD}"/>
              </a:ext>
            </a:extLst>
          </p:cNvPr>
          <p:cNvSpPr txBox="1"/>
          <p:nvPr/>
        </p:nvSpPr>
        <p:spPr>
          <a:xfrm>
            <a:off x="7944422" y="1864629"/>
            <a:ext cx="220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4285F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내가 등록한 친구</a:t>
            </a:r>
          </a:p>
        </p:txBody>
      </p:sp>
    </p:spTree>
    <p:extLst>
      <p:ext uri="{BB962C8B-B14F-4D97-AF65-F5344CB8AC3E}">
        <p14:creationId xmlns:p14="http://schemas.microsoft.com/office/powerpoint/2010/main" val="483663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F9AC1CE-C8EE-4BE4-888E-391FC6AF2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8" y="2233961"/>
            <a:ext cx="5880809" cy="3880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754084" y="5034142"/>
            <a:ext cx="546265" cy="2315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ADADC3-928F-4459-91AD-2B97BA69A535}"/>
              </a:ext>
            </a:extLst>
          </p:cNvPr>
          <p:cNvSpPr/>
          <p:nvPr/>
        </p:nvSpPr>
        <p:spPr>
          <a:xfrm>
            <a:off x="2123731" y="3200650"/>
            <a:ext cx="807521" cy="338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7640098" y="1642885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2E6CE9-6E0D-48F7-9E30-B2E29B1870C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300349" y="5149926"/>
            <a:ext cx="6418612" cy="1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FB8A47-B127-49A3-95C8-D429B4CC193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31252" y="3369749"/>
            <a:ext cx="4708846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7944422" y="2233961"/>
            <a:ext cx="2577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정보에 입력한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solidFill>
                  <a:srgbClr val="EA4335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선호 지역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기반으로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같은 지역의 회원을 추천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7885217" y="3961893"/>
            <a:ext cx="3046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FE901-579B-4191-AE39-11FF85944143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친구 추천 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&amp;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검색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CCC5C-D3C2-4559-BEC3-B9790DCFA68E}"/>
              </a:ext>
            </a:extLst>
          </p:cNvPr>
          <p:cNvSpPr txBox="1"/>
          <p:nvPr/>
        </p:nvSpPr>
        <p:spPr>
          <a:xfrm>
            <a:off x="7868460" y="4829968"/>
            <a:ext cx="2959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 값에 따라 다른 회원의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정보를 화면에 출력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747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BCE0F25-9DFA-4981-B780-16F719984061}"/>
              </a:ext>
            </a:extLst>
          </p:cNvPr>
          <p:cNvSpPr/>
          <p:nvPr/>
        </p:nvSpPr>
        <p:spPr>
          <a:xfrm>
            <a:off x="5018313" y="2274124"/>
            <a:ext cx="2155371" cy="2155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858D22-7464-4E33-AAAD-ECA1F293DD5A}"/>
              </a:ext>
            </a:extLst>
          </p:cNvPr>
          <p:cNvSpPr txBox="1"/>
          <p:nvPr/>
        </p:nvSpPr>
        <p:spPr>
          <a:xfrm>
            <a:off x="1207325" y="2982724"/>
            <a:ext cx="36813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주요 기능 소개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5474C0-3B12-4BDC-8035-8A8ACE2B02BE}"/>
              </a:ext>
            </a:extLst>
          </p:cNvPr>
          <p:cNvSpPr txBox="1"/>
          <p:nvPr/>
        </p:nvSpPr>
        <p:spPr>
          <a:xfrm>
            <a:off x="7956467" y="2982724"/>
            <a:ext cx="36813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285F4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게시판</a:t>
            </a:r>
            <a:endParaRPr lang="en-US" altLang="ko-KR" sz="1200" dirty="0">
              <a:solidFill>
                <a:srgbClr val="4285F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194" name="Picture 2" descr="Clipboard free icon">
            <a:extLst>
              <a:ext uri="{FF2B5EF4-FFF2-40B4-BE49-F238E27FC236}">
                <a16:creationId xmlns:a16="http://schemas.microsoft.com/office/drawing/2014/main" id="{E966F927-4558-4979-80E0-C514B4C9A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423" y="2546268"/>
            <a:ext cx="1509154" cy="150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21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0474ADD-7F7F-4434-AB40-0928ABA544D7}"/>
              </a:ext>
            </a:extLst>
          </p:cNvPr>
          <p:cNvGrpSpPr/>
          <p:nvPr/>
        </p:nvGrpSpPr>
        <p:grpSpPr>
          <a:xfrm>
            <a:off x="2527448" y="1160876"/>
            <a:ext cx="7137105" cy="4099893"/>
            <a:chOff x="2327563" y="1160876"/>
            <a:chExt cx="7137105" cy="409989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7C21BD-CAD3-4A78-80CF-5C4B3682750B}"/>
                </a:ext>
              </a:extLst>
            </p:cNvPr>
            <p:cNvGrpSpPr/>
            <p:nvPr/>
          </p:nvGrpSpPr>
          <p:grpSpPr>
            <a:xfrm>
              <a:off x="2327563" y="1160876"/>
              <a:ext cx="7137105" cy="4099893"/>
              <a:chOff x="1935678" y="1087390"/>
              <a:chExt cx="7137105" cy="4099893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F36DDE52-03EF-448F-A65A-F8963B48D5B1}"/>
                  </a:ext>
                </a:extLst>
              </p:cNvPr>
              <p:cNvSpPr/>
              <p:nvPr/>
            </p:nvSpPr>
            <p:spPr>
              <a:xfrm>
                <a:off x="1935678" y="1387322"/>
                <a:ext cx="7137105" cy="379996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FEAB91-70EE-4D6B-AB56-33C9C2CCAD9E}"/>
                  </a:ext>
                </a:extLst>
              </p:cNvPr>
              <p:cNvSpPr txBox="1"/>
              <p:nvPr/>
            </p:nvSpPr>
            <p:spPr>
              <a:xfrm>
                <a:off x="2426506" y="1087390"/>
                <a:ext cx="61554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600" dirty="0">
                    <a:solidFill>
                      <a:srgbClr val="EA4335"/>
                    </a:solidFill>
                    <a:latin typeface="a큐브G" panose="02020600000000000000" pitchFamily="18" charset="-127"/>
                    <a:ea typeface="a큐브G" panose="02020600000000000000" pitchFamily="18" charset="-127"/>
                  </a:rPr>
                  <a:t>I</a:t>
                </a:r>
                <a:r>
                  <a:rPr lang="en-US" altLang="ko-KR" sz="3600" dirty="0">
                    <a:solidFill>
                      <a:srgbClr val="FBBC05"/>
                    </a:solidFill>
                    <a:latin typeface="a큐브G" panose="02020600000000000000" pitchFamily="18" charset="-127"/>
                    <a:ea typeface="a큐브G" panose="02020600000000000000" pitchFamily="18" charset="-127"/>
                  </a:rPr>
                  <a:t>ndex</a:t>
                </a:r>
                <a:endParaRPr lang="ko-KR" altLang="en-US" sz="3600" dirty="0">
                  <a:solidFill>
                    <a:srgbClr val="FBBC05"/>
                  </a:solidFill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0EA34D-C836-4FDD-A376-F036E719FD4F}"/>
                </a:ext>
              </a:extLst>
            </p:cNvPr>
            <p:cNvGrpSpPr/>
            <p:nvPr/>
          </p:nvGrpSpPr>
          <p:grpSpPr>
            <a:xfrm>
              <a:off x="3309221" y="1983488"/>
              <a:ext cx="1592670" cy="3077766"/>
              <a:chOff x="4263242" y="2395851"/>
              <a:chExt cx="1592670" cy="307776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6DE45A-D190-4C71-95FC-2362E24F9D3F}"/>
                  </a:ext>
                </a:extLst>
              </p:cNvPr>
              <p:cNvSpPr txBox="1"/>
              <p:nvPr/>
            </p:nvSpPr>
            <p:spPr>
              <a:xfrm>
                <a:off x="4263242" y="2395851"/>
                <a:ext cx="450764" cy="307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2000" dirty="0">
                    <a:solidFill>
                      <a:srgbClr val="34A853"/>
                    </a:solidFill>
                    <a:latin typeface="a큐브" panose="02020600000000000000" pitchFamily="18" charset="-127"/>
                    <a:ea typeface="a큐브" panose="02020600000000000000" pitchFamily="18" charset="-127"/>
                  </a:rPr>
                  <a:t>1.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2000" dirty="0">
                    <a:solidFill>
                      <a:srgbClr val="34A853"/>
                    </a:solidFill>
                    <a:latin typeface="a큐브" panose="02020600000000000000" pitchFamily="18" charset="-127"/>
                    <a:ea typeface="a큐브" panose="02020600000000000000" pitchFamily="18" charset="-127"/>
                  </a:rPr>
                  <a:t>2.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2000" dirty="0">
                    <a:solidFill>
                      <a:srgbClr val="34A853"/>
                    </a:solidFill>
                    <a:latin typeface="a큐브" panose="02020600000000000000" pitchFamily="18" charset="-127"/>
                    <a:ea typeface="a큐브" panose="02020600000000000000" pitchFamily="18" charset="-127"/>
                  </a:rPr>
                  <a:t>3.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2000" dirty="0">
                    <a:solidFill>
                      <a:srgbClr val="34A853"/>
                    </a:solidFill>
                    <a:latin typeface="a큐브" panose="02020600000000000000" pitchFamily="18" charset="-127"/>
                    <a:ea typeface="a큐브" panose="02020600000000000000" pitchFamily="18" charset="-127"/>
                  </a:rPr>
                  <a:t>4.</a:t>
                </a:r>
              </a:p>
              <a:p>
                <a:pPr>
                  <a:lnSpc>
                    <a:spcPct val="200000"/>
                  </a:lnSpc>
                </a:pPr>
                <a:endParaRPr lang="en-US" altLang="ko-KR" sz="2000" dirty="0">
                  <a:solidFill>
                    <a:srgbClr val="34A853"/>
                  </a:solidFill>
                  <a:latin typeface="a큐브" panose="02020600000000000000" pitchFamily="18" charset="-127"/>
                  <a:ea typeface="a큐브" panose="02020600000000000000" pitchFamily="18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A6D94-E6BF-4C9B-958D-2F7FC7CF5289}"/>
                  </a:ext>
                </a:extLst>
              </p:cNvPr>
              <p:cNvSpPr txBox="1"/>
              <p:nvPr/>
            </p:nvSpPr>
            <p:spPr>
              <a:xfrm>
                <a:off x="4613264" y="3222101"/>
                <a:ext cx="5501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ERD</a:t>
                </a:r>
                <a:endParaRPr lang="ko-KR" altLang="en-US" sz="20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69A6F9-785D-472A-9994-7AD99E8FD6A9}"/>
                  </a:ext>
                </a:extLst>
              </p:cNvPr>
              <p:cNvSpPr txBox="1"/>
              <p:nvPr/>
            </p:nvSpPr>
            <p:spPr>
              <a:xfrm>
                <a:off x="4613264" y="3815425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Flow Chart</a:t>
                </a:r>
                <a:endParaRPr lang="ko-KR" altLang="en-US" sz="20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AE7F73-F116-45E6-97BB-42ED75CEC506}"/>
                  </a:ext>
                </a:extLst>
              </p:cNvPr>
              <p:cNvSpPr txBox="1"/>
              <p:nvPr/>
            </p:nvSpPr>
            <p:spPr>
              <a:xfrm>
                <a:off x="4613264" y="4435515"/>
                <a:ext cx="10711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개발 환경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44237D-5F62-48E6-B380-3DF1D783C7D8}"/>
                  </a:ext>
                </a:extLst>
              </p:cNvPr>
              <p:cNvSpPr txBox="1"/>
              <p:nvPr/>
            </p:nvSpPr>
            <p:spPr>
              <a:xfrm>
                <a:off x="4613264" y="2624781"/>
                <a:ext cx="5918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개요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B80D38A-1BC2-4BCF-8A2C-3C452CC86998}"/>
                </a:ext>
              </a:extLst>
            </p:cNvPr>
            <p:cNvGrpSpPr/>
            <p:nvPr/>
          </p:nvGrpSpPr>
          <p:grpSpPr>
            <a:xfrm>
              <a:off x="6109818" y="1928069"/>
              <a:ext cx="1900446" cy="3077766"/>
              <a:chOff x="4263242" y="2395851"/>
              <a:chExt cx="1900446" cy="307776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7AC095-EDB2-4F3C-B972-184D2EE11218}"/>
                  </a:ext>
                </a:extLst>
              </p:cNvPr>
              <p:cNvSpPr txBox="1"/>
              <p:nvPr/>
            </p:nvSpPr>
            <p:spPr>
              <a:xfrm>
                <a:off x="4263242" y="2395851"/>
                <a:ext cx="450764" cy="307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2000" dirty="0">
                    <a:solidFill>
                      <a:srgbClr val="34A853"/>
                    </a:solidFill>
                    <a:latin typeface="a큐브" panose="02020600000000000000" pitchFamily="18" charset="-127"/>
                    <a:ea typeface="a큐브" panose="02020600000000000000" pitchFamily="18" charset="-127"/>
                  </a:rPr>
                  <a:t>5.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2000" dirty="0">
                    <a:solidFill>
                      <a:srgbClr val="34A853"/>
                    </a:solidFill>
                    <a:latin typeface="a큐브" panose="02020600000000000000" pitchFamily="18" charset="-127"/>
                    <a:ea typeface="a큐브" panose="02020600000000000000" pitchFamily="18" charset="-127"/>
                  </a:rPr>
                  <a:t>6.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2000" dirty="0">
                    <a:solidFill>
                      <a:srgbClr val="34A853"/>
                    </a:solidFill>
                    <a:latin typeface="a큐브" panose="02020600000000000000" pitchFamily="18" charset="-127"/>
                    <a:ea typeface="a큐브" panose="02020600000000000000" pitchFamily="18" charset="-127"/>
                  </a:rPr>
                  <a:t>7.</a:t>
                </a:r>
              </a:p>
              <a:p>
                <a:pPr>
                  <a:lnSpc>
                    <a:spcPct val="200000"/>
                  </a:lnSpc>
                </a:pPr>
                <a:endParaRPr lang="en-US" altLang="ko-KR" sz="2000" dirty="0">
                  <a:solidFill>
                    <a:srgbClr val="34A853"/>
                  </a:solidFill>
                  <a:latin typeface="a큐브" panose="02020600000000000000" pitchFamily="18" charset="-127"/>
                  <a:ea typeface="a큐브" panose="02020600000000000000" pitchFamily="18" charset="-127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ko-KR" sz="2000" dirty="0">
                  <a:solidFill>
                    <a:srgbClr val="34A853"/>
                  </a:solidFill>
                  <a:latin typeface="a큐브" panose="02020600000000000000" pitchFamily="18" charset="-127"/>
                  <a:ea typeface="a큐브" panose="02020600000000000000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C67F16-62A7-452C-ADC2-AB74157DA1DD}"/>
                  </a:ext>
                </a:extLst>
              </p:cNvPr>
              <p:cNvSpPr txBox="1"/>
              <p:nvPr/>
            </p:nvSpPr>
            <p:spPr>
              <a:xfrm>
                <a:off x="4613264" y="3222101"/>
                <a:ext cx="10711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시연 영상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7D14CB-3B1D-4014-9A19-A2A21BDAAA36}"/>
                  </a:ext>
                </a:extLst>
              </p:cNvPr>
              <p:cNvSpPr txBox="1"/>
              <p:nvPr/>
            </p:nvSpPr>
            <p:spPr>
              <a:xfrm>
                <a:off x="4613264" y="3815425"/>
                <a:ext cx="15504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dirty="0"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주요 기능 소개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804BB3-4DAE-4010-8810-09531C1F70A4}"/>
                  </a:ext>
                </a:extLst>
              </p:cNvPr>
              <p:cNvSpPr txBox="1"/>
              <p:nvPr/>
            </p:nvSpPr>
            <p:spPr>
              <a:xfrm>
                <a:off x="4613264" y="2624781"/>
                <a:ext cx="14318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latin typeface="1훈새마을운동 R" panose="02020603020101020101" pitchFamily="18" charset="-127"/>
                    <a:ea typeface="1훈새마을운동 R" panose="02020603020101020101" pitchFamily="18" charset="-127"/>
                  </a:rPr>
                  <a:t>Architecture</a:t>
                </a:r>
              </a:p>
              <a:p>
                <a:endParaRPr lang="ko-KR" altLang="en-US" sz="2000" b="1" dirty="0">
                  <a:latin typeface="1훈새마을운동 R" panose="02020603020101020101" pitchFamily="18" charset="-127"/>
                  <a:ea typeface="1훈새마을운동 R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1260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431924" y="1708073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851280" y="2138186"/>
            <a:ext cx="2577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게시글 출력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서버를 통해 작성된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게시글 리스트 보여주기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677043" y="4027081"/>
            <a:ext cx="3046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FE901-579B-4191-AE39-11FF85944143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게시판 글쓰기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CCC5C-D3C2-4559-BEC3-B9790DCFA68E}"/>
              </a:ext>
            </a:extLst>
          </p:cNvPr>
          <p:cNvSpPr txBox="1"/>
          <p:nvPr/>
        </p:nvSpPr>
        <p:spPr>
          <a:xfrm>
            <a:off x="660286" y="4895156"/>
            <a:ext cx="295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작성자가 게시글 작성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0B86B1-8DB9-4663-AB68-4D1196E73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272" y="1921968"/>
            <a:ext cx="7385952" cy="47843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10113238" y="6090574"/>
            <a:ext cx="644409" cy="3909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ADADC3-928F-4459-91AD-2B97BA69A535}"/>
              </a:ext>
            </a:extLst>
          </p:cNvPr>
          <p:cNvSpPr/>
          <p:nvPr/>
        </p:nvSpPr>
        <p:spPr>
          <a:xfrm>
            <a:off x="4734524" y="2661721"/>
            <a:ext cx="6023123" cy="3428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2E6CE9-6E0D-48F7-9E30-B2E29B1870CA}"/>
              </a:ext>
            </a:extLst>
          </p:cNvPr>
          <p:cNvCxnSpPr>
            <a:cxnSpLocks/>
          </p:cNvCxnSpPr>
          <p:nvPr/>
        </p:nvCxnSpPr>
        <p:spPr>
          <a:xfrm>
            <a:off x="3617687" y="5315812"/>
            <a:ext cx="6495551" cy="92333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298914F-CF7A-4583-B41D-E26BE3390A96}"/>
              </a:ext>
            </a:extLst>
          </p:cNvPr>
          <p:cNvCxnSpPr>
            <a:cxnSpLocks/>
          </p:cNvCxnSpPr>
          <p:nvPr/>
        </p:nvCxnSpPr>
        <p:spPr>
          <a:xfrm>
            <a:off x="3454947" y="2962689"/>
            <a:ext cx="1196325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74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8C6E68-2F6A-43DE-9C8B-DE4AD2CC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419" y="1708073"/>
            <a:ext cx="7705713" cy="50105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431924" y="1687218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851280" y="2138186"/>
            <a:ext cx="2577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게시글 등록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작성자가 게시하고자 하는 내용을 입력 후 등록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677043" y="4027081"/>
            <a:ext cx="3046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FE901-579B-4191-AE39-11FF85944143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게시판 글쓰기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CCC5C-D3C2-4559-BEC3-B9790DCFA68E}"/>
              </a:ext>
            </a:extLst>
          </p:cNvPr>
          <p:cNvSpPr txBox="1"/>
          <p:nvPr/>
        </p:nvSpPr>
        <p:spPr>
          <a:xfrm>
            <a:off x="660284" y="4185543"/>
            <a:ext cx="2959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Summernote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웹 에디터를 사용해서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 형태의 글쓰기 이외의 기능을 구현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ADADC3-928F-4459-91AD-2B97BA69A535}"/>
              </a:ext>
            </a:extLst>
          </p:cNvPr>
          <p:cNvSpPr/>
          <p:nvPr/>
        </p:nvSpPr>
        <p:spPr>
          <a:xfrm>
            <a:off x="4267110" y="3119717"/>
            <a:ext cx="7492966" cy="3571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298914F-CF7A-4583-B41D-E26BE3390A96}"/>
              </a:ext>
            </a:extLst>
          </p:cNvPr>
          <p:cNvCxnSpPr>
            <a:cxnSpLocks/>
          </p:cNvCxnSpPr>
          <p:nvPr/>
        </p:nvCxnSpPr>
        <p:spPr>
          <a:xfrm>
            <a:off x="3428395" y="2752165"/>
            <a:ext cx="650546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8E417B7-D8AC-48BB-B243-1ACBE7ED9DDC}"/>
              </a:ext>
            </a:extLst>
          </p:cNvPr>
          <p:cNvCxnSpPr>
            <a:cxnSpLocks/>
          </p:cNvCxnSpPr>
          <p:nvPr/>
        </p:nvCxnSpPr>
        <p:spPr>
          <a:xfrm>
            <a:off x="3723063" y="5079822"/>
            <a:ext cx="544047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504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1CA2A0-9036-4093-8268-0AD60574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78" y="1516970"/>
            <a:ext cx="5717613" cy="422938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431924" y="1708073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851280" y="2138186"/>
            <a:ext cx="2577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게시글 상세 출력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이전 페이지에서 작성한 글을 상세히 보여주기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677043" y="4027081"/>
            <a:ext cx="3046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FE901-579B-4191-AE39-11FF85944143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게시판 글쓰기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CCC5C-D3C2-4559-BEC3-B9790DCFA68E}"/>
              </a:ext>
            </a:extLst>
          </p:cNvPr>
          <p:cNvSpPr txBox="1"/>
          <p:nvPr/>
        </p:nvSpPr>
        <p:spPr>
          <a:xfrm>
            <a:off x="658582" y="4259563"/>
            <a:ext cx="2959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공유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</a:t>
            </a: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각각의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공유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이용해서 사용자가 개인의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해당 게시글을 공유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8956791" y="5005230"/>
            <a:ext cx="913350" cy="3909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2E6CE9-6E0D-48F7-9E30-B2E29B1870C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617687" y="5200684"/>
            <a:ext cx="5339104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B94B50-9FBD-45DC-A2A1-B81CD85B54B8}"/>
              </a:ext>
            </a:extLst>
          </p:cNvPr>
          <p:cNvCxnSpPr>
            <a:cxnSpLocks/>
          </p:cNvCxnSpPr>
          <p:nvPr/>
        </p:nvCxnSpPr>
        <p:spPr>
          <a:xfrm>
            <a:off x="3428395" y="3031225"/>
            <a:ext cx="155598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294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E5706FC-C25C-4428-86D4-E40FECEE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38" y="1833580"/>
            <a:ext cx="6050282" cy="42344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431924" y="1708073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851280" y="2138186"/>
            <a:ext cx="25771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댓글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댓글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CRUD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기능과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추천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비추천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신고하기기능을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AJAX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이용해 비동기 통신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677043" y="4027081"/>
            <a:ext cx="3046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FE901-579B-4191-AE39-11FF85944143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게시판 글쓰기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CCC5C-D3C2-4559-BEC3-B9790DCFA68E}"/>
              </a:ext>
            </a:extLst>
          </p:cNvPr>
          <p:cNvSpPr txBox="1"/>
          <p:nvPr/>
        </p:nvSpPr>
        <p:spPr>
          <a:xfrm>
            <a:off x="658582" y="4549762"/>
            <a:ext cx="2959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댓글 등록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다른 작성자들이 </a:t>
            </a:r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게시글에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관한 댓글 작성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2E6CE9-6E0D-48F7-9E30-B2E29B1870CA}"/>
              </a:ext>
            </a:extLst>
          </p:cNvPr>
          <p:cNvCxnSpPr>
            <a:cxnSpLocks/>
          </p:cNvCxnSpPr>
          <p:nvPr/>
        </p:nvCxnSpPr>
        <p:spPr>
          <a:xfrm>
            <a:off x="3617687" y="5200684"/>
            <a:ext cx="1823889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B94B50-9FBD-45DC-A2A1-B81CD85B54B8}"/>
              </a:ext>
            </a:extLst>
          </p:cNvPr>
          <p:cNvCxnSpPr>
            <a:cxnSpLocks/>
          </p:cNvCxnSpPr>
          <p:nvPr/>
        </p:nvCxnSpPr>
        <p:spPr>
          <a:xfrm>
            <a:off x="3428395" y="3031225"/>
            <a:ext cx="2013181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72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431924" y="1708073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851280" y="2138186"/>
            <a:ext cx="2577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카카오 맵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</a:t>
            </a: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입력한 키워드를 통해 카테고리별 장소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검색하기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677043" y="4027081"/>
            <a:ext cx="30460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FE901-579B-4191-AE39-11FF85944143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게시판 글쓰기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CCC5C-D3C2-4559-BEC3-B9790DCFA68E}"/>
              </a:ext>
            </a:extLst>
          </p:cNvPr>
          <p:cNvSpPr txBox="1"/>
          <p:nvPr/>
        </p:nvSpPr>
        <p:spPr>
          <a:xfrm>
            <a:off x="645874" y="4185021"/>
            <a:ext cx="2959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네이버 블로그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 </a:t>
            </a:r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크롤링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카카오 맵 검색으로 나온 장소를 네이버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통해 검색 결과의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블로그 </a:t>
            </a:r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보러가기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2E6CE9-6E0D-48F7-9E30-B2E29B1870CA}"/>
              </a:ext>
            </a:extLst>
          </p:cNvPr>
          <p:cNvCxnSpPr>
            <a:cxnSpLocks/>
          </p:cNvCxnSpPr>
          <p:nvPr/>
        </p:nvCxnSpPr>
        <p:spPr>
          <a:xfrm>
            <a:off x="3617687" y="5200684"/>
            <a:ext cx="1321506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B94B50-9FBD-45DC-A2A1-B81CD85B54B8}"/>
              </a:ext>
            </a:extLst>
          </p:cNvPr>
          <p:cNvCxnSpPr>
            <a:cxnSpLocks/>
          </p:cNvCxnSpPr>
          <p:nvPr/>
        </p:nvCxnSpPr>
        <p:spPr>
          <a:xfrm>
            <a:off x="3428395" y="3031225"/>
            <a:ext cx="151079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550CAA0-1CFC-4993-9AD0-F2CAE74E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93" y="1741277"/>
            <a:ext cx="6594225" cy="40088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F0B98A-D25D-445F-9B6D-3D1B41BA8668}"/>
              </a:ext>
            </a:extLst>
          </p:cNvPr>
          <p:cNvSpPr/>
          <p:nvPr/>
        </p:nvSpPr>
        <p:spPr>
          <a:xfrm>
            <a:off x="4939193" y="1978740"/>
            <a:ext cx="1156807" cy="25932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35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858D22-7464-4E33-AAAD-ECA1F293DD5A}"/>
              </a:ext>
            </a:extLst>
          </p:cNvPr>
          <p:cNvSpPr txBox="1"/>
          <p:nvPr/>
        </p:nvSpPr>
        <p:spPr>
          <a:xfrm>
            <a:off x="1207325" y="2982724"/>
            <a:ext cx="36813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주요 기능 소개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5474C0-3B12-4BDC-8035-8A8ACE2B02BE}"/>
              </a:ext>
            </a:extLst>
          </p:cNvPr>
          <p:cNvSpPr txBox="1"/>
          <p:nvPr/>
        </p:nvSpPr>
        <p:spPr>
          <a:xfrm>
            <a:off x="7956467" y="2982724"/>
            <a:ext cx="36813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285F4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보드게임 </a:t>
            </a:r>
            <a:endParaRPr lang="en-US" altLang="ko-KR" sz="1200" dirty="0">
              <a:solidFill>
                <a:srgbClr val="4285F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170" name="Picture 2" descr="Board games free icon">
            <a:extLst>
              <a:ext uri="{FF2B5EF4-FFF2-40B4-BE49-F238E27FC236}">
                <a16:creationId xmlns:a16="http://schemas.microsoft.com/office/drawing/2014/main" id="{ECA5C57C-E33E-48AB-9EE2-CDB63EFF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46" y="2255323"/>
            <a:ext cx="2228108" cy="22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841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742950"/>
          </a:xfrm>
          <a:prstGeom prst="rect">
            <a:avLst/>
          </a:prstGeom>
          <a:solidFill>
            <a:srgbClr val="FBBC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4005" y="173355"/>
            <a:ext cx="2233930" cy="708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rgbClr val="EA4335"/>
                </a:solidFill>
                <a:latin typeface="a큐브" charset="0"/>
                <a:ea typeface="a큐브" charset="0"/>
              </a:rPr>
              <a:t>7. </a:t>
            </a:r>
            <a:r>
              <a:rPr lang="ko-KR" altLang="en-US" sz="2000" b="1">
                <a:latin typeface="나눔스퀘어 Bold" charset="0"/>
                <a:ea typeface="나눔스퀘어 Bold" charset="0"/>
              </a:rPr>
              <a:t>주요기능 소개</a:t>
            </a:r>
          </a:p>
          <a:p>
            <a:pPr marL="0" indent="0" latinLnBrk="0">
              <a:buFontTx/>
              <a:buNone/>
            </a:pP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32765" y="1003935"/>
            <a:ext cx="2413635" cy="422910"/>
          </a:xfrm>
          <a:prstGeom prst="rect">
            <a:avLst/>
          </a:prstGeom>
          <a:solidFill>
            <a:srgbClr val="4285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>
                <a:latin typeface="1훈새마을운동 R" charset="0"/>
                <a:ea typeface="1훈새마을운동 R" charset="0"/>
              </a:rPr>
              <a:t>게임 리스트 - 게시글 출력</a:t>
            </a:r>
          </a:p>
        </p:txBody>
      </p:sp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" y="2197100"/>
            <a:ext cx="6461125" cy="291655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0" name="Rect 0"/>
          <p:cNvSpPr>
            <a:spLocks/>
          </p:cNvSpPr>
          <p:nvPr/>
        </p:nvSpPr>
        <p:spPr>
          <a:xfrm>
            <a:off x="5355590" y="3547745"/>
            <a:ext cx="637540" cy="62865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643890" y="3531870"/>
            <a:ext cx="2029460" cy="76835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640320" y="1642745"/>
            <a:ext cx="3416935" cy="464756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15" name="Rect 0"/>
          <p:cNvCxnSpPr>
            <a:stCxn id="10" idx="3"/>
            <a:endCxn id="19" idx="1"/>
          </p:cNvCxnSpPr>
          <p:nvPr/>
        </p:nvCxnSpPr>
        <p:spPr>
          <a:xfrm>
            <a:off x="5992495" y="3861435"/>
            <a:ext cx="1952625" cy="108458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Rect 0"/>
          <p:cNvCxnSpPr>
            <a:stCxn id="12" idx="3"/>
            <a:endCxn id="19" idx="1"/>
          </p:cNvCxnSpPr>
          <p:nvPr/>
        </p:nvCxnSpPr>
        <p:spPr>
          <a:xfrm>
            <a:off x="2672715" y="3916045"/>
            <a:ext cx="5272405" cy="102997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8240395" y="1827530"/>
            <a:ext cx="2310765" cy="2030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800" dirty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장르별 분류,</a:t>
            </a:r>
          </a:p>
          <a:p>
            <a:pPr marL="0" indent="0" latinLnBrk="0">
              <a:buFontTx/>
              <a:buNone/>
            </a:pPr>
            <a:r>
              <a:rPr lang="ko-KR" altLang="en-US" sz="1800" dirty="0" err="1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평점,등록순</a:t>
            </a:r>
            <a:r>
              <a:rPr lang="ko-KR" altLang="en-US" sz="1800" dirty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 정렬,</a:t>
            </a:r>
          </a:p>
          <a:p>
            <a:pPr marL="0" indent="0" latinLnBrk="0">
              <a:buFontTx/>
              <a:buNone/>
            </a:pPr>
            <a:r>
              <a:rPr lang="ko-KR" altLang="en-US" sz="1800" dirty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검색 </a:t>
            </a:r>
            <a:r>
              <a:rPr lang="ko-KR" altLang="en-US" sz="1800" dirty="0" err="1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결과별</a:t>
            </a:r>
            <a:r>
              <a:rPr lang="ko-KR" altLang="en-US" sz="1800" dirty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 분류</a:t>
            </a:r>
          </a:p>
          <a:p>
            <a:pPr marL="0" indent="0" latinLnBrk="0">
              <a:buFontTx/>
              <a:buNone/>
            </a:pPr>
            <a:endParaRPr lang="ko-KR" altLang="en-US" sz="1800" dirty="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800" dirty="0" err="1">
                <a:solidFill>
                  <a:srgbClr val="FF0000"/>
                </a:solidFill>
                <a:latin typeface="나눔바른고딕 Light" charset="0"/>
                <a:ea typeface="나눔바른고딕 Light" charset="0"/>
              </a:rPr>
              <a:t>동적쿼리</a:t>
            </a:r>
            <a:r>
              <a:rPr lang="ko-KR" altLang="en-US" sz="1800" dirty="0" err="1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 사용하여 원하는 값을 출력</a:t>
            </a:r>
          </a:p>
          <a:p>
            <a:pPr marL="0" indent="0" latinLnBrk="0">
              <a:buFontTx/>
              <a:buNone/>
            </a:pPr>
            <a:endParaRPr lang="ko-KR" altLang="en-US" sz="1800" dirty="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944485" y="4484370"/>
            <a:ext cx="283400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FF0000"/>
                </a:solidFill>
                <a:latin typeface="나눔바른고딕 Light" charset="0"/>
                <a:ea typeface="나눔바른고딕 Light" charset="0"/>
              </a:rPr>
              <a:t>레프트 조인</a:t>
            </a:r>
            <a:r>
              <a:rPr lang="ko-KR" altLang="en-US" sz="180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을 사용하여</a:t>
            </a:r>
          </a:p>
          <a:p>
            <a:pPr marL="0" indent="0" latinLnBrk="0"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평점이 있는 게시글과</a:t>
            </a:r>
          </a:p>
          <a:p>
            <a:pPr marL="0" indent="0" latinLnBrk="0"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평점이 없는 게시글 모두 표시</a:t>
            </a:r>
          </a:p>
        </p:txBody>
      </p:sp>
      <p:cxnSp>
        <p:nvCxnSpPr>
          <p:cNvPr id="22" name="Rect 0"/>
          <p:cNvCxnSpPr/>
          <p:nvPr/>
        </p:nvCxnSpPr>
        <p:spPr>
          <a:xfrm>
            <a:off x="7855585" y="3855085"/>
            <a:ext cx="3046730" cy="63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1"/>
          <p:cNvSpPr>
            <a:spLocks/>
          </p:cNvSpPr>
          <p:nvPr/>
        </p:nvSpPr>
        <p:spPr>
          <a:xfrm>
            <a:off x="459105" y="3006090"/>
            <a:ext cx="863600" cy="21907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4" name="도형 2"/>
          <p:cNvSpPr>
            <a:spLocks/>
          </p:cNvSpPr>
          <p:nvPr/>
        </p:nvSpPr>
        <p:spPr>
          <a:xfrm>
            <a:off x="5048885" y="3001645"/>
            <a:ext cx="939800" cy="24447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5" name="도형 3"/>
          <p:cNvSpPr>
            <a:spLocks/>
          </p:cNvSpPr>
          <p:nvPr/>
        </p:nvSpPr>
        <p:spPr>
          <a:xfrm>
            <a:off x="4147185" y="2430780"/>
            <a:ext cx="1817370" cy="30924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6" name="도형 4"/>
          <p:cNvCxnSpPr>
            <a:stCxn id="23" idx="3"/>
            <a:endCxn id="18" idx="1"/>
          </p:cNvCxnSpPr>
          <p:nvPr/>
        </p:nvCxnSpPr>
        <p:spPr>
          <a:xfrm flipV="1">
            <a:off x="1322070" y="2842260"/>
            <a:ext cx="6918960" cy="27368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도형 5"/>
          <p:cNvCxnSpPr>
            <a:stCxn id="25" idx="3"/>
            <a:endCxn id="18" idx="1"/>
          </p:cNvCxnSpPr>
          <p:nvPr/>
        </p:nvCxnSpPr>
        <p:spPr>
          <a:xfrm>
            <a:off x="5963920" y="2585085"/>
            <a:ext cx="2277110" cy="25781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도형 6"/>
          <p:cNvCxnSpPr>
            <a:stCxn id="24" idx="3"/>
            <a:endCxn id="18" idx="1"/>
          </p:cNvCxnSpPr>
          <p:nvPr/>
        </p:nvCxnSpPr>
        <p:spPr>
          <a:xfrm flipV="1">
            <a:off x="5988050" y="2842260"/>
            <a:ext cx="2252980" cy="28194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" descr="C:/Users/kohwo/AppData/Roaming/PolarisOffice/ETemp/8340_8975672/fImage48703279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2935" y="1523365"/>
            <a:ext cx="5409565" cy="1423670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29" name="그림 12" descr="C:/Users/kohwo/AppData/Roaming/PolarisOffice/ETemp/8340_8975672/fImage52606296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6745" y="3068320"/>
            <a:ext cx="5402580" cy="142303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30" name="그림 13" descr="C:/Users/kohwo/AppData/Roaming/PolarisOffice/ETemp/8340_8975672/fImage45938297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6745" y="4630420"/>
            <a:ext cx="5402580" cy="142303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743585"/>
          </a:xfrm>
          <a:prstGeom prst="rect">
            <a:avLst/>
          </a:prstGeom>
          <a:solidFill>
            <a:srgbClr val="FBBC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4005" y="173355"/>
            <a:ext cx="2234565" cy="7092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rgbClr val="EA4335"/>
                </a:solidFill>
                <a:latin typeface="a큐브" charset="0"/>
                <a:ea typeface="a큐브" charset="0"/>
              </a:rPr>
              <a:t>7. </a:t>
            </a:r>
            <a:r>
              <a:rPr lang="ko-KR" altLang="en-US" sz="2000" b="1">
                <a:latin typeface="나눔스퀘어 Bold" charset="0"/>
                <a:ea typeface="나눔스퀘어 Bold" charset="0"/>
              </a:rPr>
              <a:t>주요기능 소개</a:t>
            </a:r>
          </a:p>
          <a:p>
            <a:pPr marL="0" indent="0" latinLnBrk="0">
              <a:buFontTx/>
              <a:buNone/>
            </a:pP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32765" y="1003935"/>
            <a:ext cx="2413635" cy="422910"/>
          </a:xfrm>
          <a:prstGeom prst="rect">
            <a:avLst/>
          </a:prstGeom>
          <a:solidFill>
            <a:srgbClr val="4285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latin typeface="1훈새마을운동 R" charset="0"/>
                <a:ea typeface="1훈새마을운동 R" charset="0"/>
              </a:rPr>
              <a:t>게임 리스트 - 페이징</a:t>
            </a: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657465" y="2430145"/>
            <a:ext cx="3416935" cy="2700020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8257540" y="3317875"/>
            <a:ext cx="231076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설정한 값의</a:t>
            </a:r>
          </a:p>
          <a:p>
            <a:pPr marL="0" indent="0" algn="ctr" latinLnBrk="0"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게시글 갯수에 따라</a:t>
            </a:r>
          </a:p>
          <a:p>
            <a:pPr marL="0" indent="0" algn="ctr" latinLnBrk="0">
              <a:buFontTx/>
              <a:buNone/>
            </a:pPr>
            <a:r>
              <a:rPr lang="ko-KR" altLang="en-US" sz="1800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페이징 처리</a:t>
            </a:r>
          </a:p>
        </p:txBody>
      </p:sp>
      <p:cxnSp>
        <p:nvCxnSpPr>
          <p:cNvPr id="22" name="Rect 0"/>
          <p:cNvCxnSpPr/>
          <p:nvPr/>
        </p:nvCxnSpPr>
        <p:spPr>
          <a:xfrm>
            <a:off x="7880985" y="2889885"/>
            <a:ext cx="3047365" cy="127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 0"/>
          <p:cNvSpPr>
            <a:spLocks/>
          </p:cNvSpPr>
          <p:nvPr/>
        </p:nvSpPr>
        <p:spPr>
          <a:xfrm>
            <a:off x="2904490" y="2726690"/>
            <a:ext cx="678815" cy="21907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4" name="Rect 0"/>
          <p:cNvSpPr>
            <a:spLocks/>
          </p:cNvSpPr>
          <p:nvPr/>
        </p:nvSpPr>
        <p:spPr>
          <a:xfrm>
            <a:off x="2853690" y="5812790"/>
            <a:ext cx="389890" cy="24447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5" name="Rect 0"/>
          <p:cNvSpPr>
            <a:spLocks/>
          </p:cNvSpPr>
          <p:nvPr/>
        </p:nvSpPr>
        <p:spPr>
          <a:xfrm>
            <a:off x="2895600" y="4233545"/>
            <a:ext cx="703580" cy="25082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6" name="Rect 0"/>
          <p:cNvCxnSpPr>
            <a:stCxn id="23" idx="3"/>
            <a:endCxn id="18" idx="1"/>
          </p:cNvCxnSpPr>
          <p:nvPr/>
        </p:nvCxnSpPr>
        <p:spPr>
          <a:xfrm>
            <a:off x="3582670" y="2835910"/>
            <a:ext cx="4675505" cy="94361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Rect 0"/>
          <p:cNvCxnSpPr>
            <a:stCxn id="25" idx="3"/>
            <a:endCxn id="18" idx="1"/>
          </p:cNvCxnSpPr>
          <p:nvPr/>
        </p:nvCxnSpPr>
        <p:spPr>
          <a:xfrm flipV="1">
            <a:off x="3598545" y="3778885"/>
            <a:ext cx="4659630" cy="58039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Rect 0"/>
          <p:cNvCxnSpPr>
            <a:stCxn id="24" idx="3"/>
            <a:endCxn id="18" idx="1"/>
          </p:cNvCxnSpPr>
          <p:nvPr/>
        </p:nvCxnSpPr>
        <p:spPr>
          <a:xfrm flipV="1">
            <a:off x="3242945" y="3778885"/>
            <a:ext cx="5015230" cy="215646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" descr="C:/Users/kohwo/AppData/Roaming/PolarisOffice/ETemp/8340_8975672/fImage144298258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3855" y="1646555"/>
            <a:ext cx="3850005" cy="291655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29" name="그림 7" descr="C:/Users/kohwo/AppData/Roaming/PolarisOffice/ETemp/8340_8975672/fImage143966273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7665" y="4559300"/>
            <a:ext cx="3850005" cy="288988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743585"/>
          </a:xfrm>
          <a:prstGeom prst="rect">
            <a:avLst/>
          </a:prstGeom>
          <a:solidFill>
            <a:srgbClr val="FBBC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4005" y="173355"/>
            <a:ext cx="2234565" cy="7092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rgbClr val="EA4335"/>
                </a:solidFill>
                <a:latin typeface="a큐브" charset="0"/>
                <a:ea typeface="a큐브" charset="0"/>
              </a:rPr>
              <a:t>7. </a:t>
            </a:r>
            <a:r>
              <a:rPr lang="ko-KR" altLang="en-US" sz="2000" b="1">
                <a:latin typeface="나눔스퀘어 Bold" charset="0"/>
                <a:ea typeface="나눔스퀘어 Bold" charset="0"/>
              </a:rPr>
              <a:t>주요기능 소개</a:t>
            </a:r>
          </a:p>
          <a:p>
            <a:pPr marL="0" indent="0" latinLnBrk="0">
              <a:buFontTx/>
              <a:buNone/>
            </a:pP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32765" y="1003935"/>
            <a:ext cx="3185160" cy="422910"/>
          </a:xfrm>
          <a:prstGeom prst="rect">
            <a:avLst/>
          </a:prstGeom>
          <a:solidFill>
            <a:srgbClr val="4285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latin typeface="1훈새마을운동 R" charset="0"/>
                <a:ea typeface="1훈새마을운동 R" charset="0"/>
              </a:rPr>
              <a:t>게임 페이지 - 선호게임, 정보 출력</a:t>
            </a: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640320" y="1642745"/>
            <a:ext cx="3416935" cy="464756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8096885" y="1886585"/>
            <a:ext cx="231076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solidFill>
                  <a:srgbClr val="EA4335"/>
                </a:solidFill>
                <a:latin typeface="나눔바른고딕 Light" charset="0"/>
                <a:ea typeface="나눔바른고딕 Light" charset="0"/>
              </a:rPr>
              <a:t>Ajax</a:t>
            </a:r>
            <a:r>
              <a:rPr lang="ko-KR" altLang="en-US">
                <a:latin typeface="나눔바른고딕 Light" charset="0"/>
                <a:ea typeface="나눔바른고딕 Light" charset="0"/>
              </a:rPr>
              <a:t>를 사용</a:t>
            </a:r>
            <a:r>
              <a:rPr lang="ko-KR" altLang="ko-KR">
                <a:latin typeface="나눔바른고딕 Light" charset="0"/>
                <a:ea typeface="나눔바른고딕 Light" charset="0"/>
              </a:rPr>
              <a:t>하여</a:t>
            </a:r>
            <a:endParaRPr lang="ko-KR" altLang="en-US">
              <a:latin typeface="나눔바른고딕 Light" charset="0"/>
              <a:ea typeface="나눔바른고딕 Light" charset="0"/>
            </a:endParaRPr>
          </a:p>
          <a:p>
            <a:pPr marL="0" indent="0" latinLnBrk="0">
              <a:buFontTx/>
              <a:buNone/>
            </a:pPr>
            <a:r>
              <a:rPr lang="en-US" altLang="ko-KR">
                <a:latin typeface="나눔바른고딕 Light" charset="0"/>
                <a:ea typeface="나눔바른고딕 Light" charset="0"/>
              </a:rPr>
              <a:t>DB</a:t>
            </a:r>
            <a:r>
              <a:rPr lang="ko-KR" altLang="en-US">
                <a:latin typeface="나눔바른고딕 Light" charset="0"/>
                <a:ea typeface="나눔바른고딕 Light" charset="0"/>
              </a:rPr>
              <a:t>에 중복된 데이터가</a:t>
            </a: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있으면  삭제버튼 표시</a:t>
            </a:r>
            <a:endParaRPr lang="ko-KR" altLang="en-US" sz="180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885430" y="3188970"/>
            <a:ext cx="283400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FF0000"/>
                </a:solidFill>
                <a:latin typeface="나눔바른고딕 Light" charset="0"/>
                <a:ea typeface="나눔바른고딕 Light" charset="0"/>
              </a:rPr>
              <a:t>white-space: pre-wrap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속성을 사용하여 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자동으로 줄바꿈 </a:t>
            </a:r>
            <a:endParaRPr lang="ko-KR" altLang="en-US" sz="180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cxnSp>
        <p:nvCxnSpPr>
          <p:cNvPr id="22" name="Rect 0"/>
          <p:cNvCxnSpPr/>
          <p:nvPr/>
        </p:nvCxnSpPr>
        <p:spPr>
          <a:xfrm>
            <a:off x="7796530" y="3016885"/>
            <a:ext cx="3047365" cy="127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 0"/>
          <p:cNvSpPr>
            <a:spLocks/>
          </p:cNvSpPr>
          <p:nvPr/>
        </p:nvSpPr>
        <p:spPr>
          <a:xfrm>
            <a:off x="1779905" y="2235835"/>
            <a:ext cx="558165" cy="21907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4" name="Rect 0"/>
          <p:cNvSpPr>
            <a:spLocks/>
          </p:cNvSpPr>
          <p:nvPr/>
        </p:nvSpPr>
        <p:spPr>
          <a:xfrm>
            <a:off x="2150745" y="5143500"/>
            <a:ext cx="544195" cy="21653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7" name="Rect 0"/>
          <p:cNvCxnSpPr>
            <a:stCxn id="23" idx="3"/>
            <a:endCxn id="18" idx="1"/>
          </p:cNvCxnSpPr>
          <p:nvPr/>
        </p:nvCxnSpPr>
        <p:spPr>
          <a:xfrm>
            <a:off x="2337435" y="2345055"/>
            <a:ext cx="5760085" cy="317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Rect 0"/>
          <p:cNvCxnSpPr>
            <a:stCxn id="24" idx="3"/>
            <a:endCxn id="18" idx="1"/>
          </p:cNvCxnSpPr>
          <p:nvPr/>
        </p:nvCxnSpPr>
        <p:spPr>
          <a:xfrm flipV="1">
            <a:off x="2694305" y="2347595"/>
            <a:ext cx="5403215" cy="290449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도형 8"/>
          <p:cNvSpPr>
            <a:spLocks/>
          </p:cNvSpPr>
          <p:nvPr/>
        </p:nvSpPr>
        <p:spPr>
          <a:xfrm>
            <a:off x="1809750" y="3416935"/>
            <a:ext cx="3482975" cy="112204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31" name="도형 9"/>
          <p:cNvCxnSpPr>
            <a:stCxn id="30" idx="3"/>
            <a:endCxn id="19" idx="1"/>
          </p:cNvCxnSpPr>
          <p:nvPr/>
        </p:nvCxnSpPr>
        <p:spPr>
          <a:xfrm flipV="1">
            <a:off x="5292090" y="3649980"/>
            <a:ext cx="2593975" cy="32829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도형 15"/>
          <p:cNvSpPr>
            <a:spLocks/>
          </p:cNvSpPr>
          <p:nvPr/>
        </p:nvSpPr>
        <p:spPr>
          <a:xfrm>
            <a:off x="1714500" y="5350510"/>
            <a:ext cx="3696335" cy="70358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33" name="도형 16"/>
          <p:cNvCxnSpPr/>
          <p:nvPr/>
        </p:nvCxnSpPr>
        <p:spPr>
          <a:xfrm>
            <a:off x="7809230" y="4519295"/>
            <a:ext cx="3047365" cy="127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17"/>
          <p:cNvSpPr txBox="1">
            <a:spLocks/>
          </p:cNvSpPr>
          <p:nvPr/>
        </p:nvSpPr>
        <p:spPr>
          <a:xfrm>
            <a:off x="7931785" y="4827270"/>
            <a:ext cx="283400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FF0000"/>
                </a:solidFill>
                <a:latin typeface="나눔바른고딕 Light" charset="0"/>
                <a:ea typeface="나눔바른고딕 Light" charset="0"/>
              </a:rPr>
              <a:t>서브커리</a:t>
            </a: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 와 </a:t>
            </a:r>
            <a:r>
              <a:rPr lang="ko-KR" altLang="en-US">
                <a:solidFill>
                  <a:srgbClr val="FF0000"/>
                </a:solidFill>
                <a:latin typeface="나눔바른고딕 Light" charset="0"/>
                <a:ea typeface="나눔바른고딕 Light" charset="0"/>
              </a:rPr>
              <a:t>레프트 조인</a:t>
            </a: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을 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이용하여 게임정보 출력</a:t>
            </a:r>
            <a:endParaRPr lang="ko-KR" altLang="en-US" sz="180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cxnSp>
        <p:nvCxnSpPr>
          <p:cNvPr id="35" name="도형 18"/>
          <p:cNvCxnSpPr>
            <a:stCxn id="32" idx="3"/>
            <a:endCxn id="34" idx="1"/>
          </p:cNvCxnSpPr>
          <p:nvPr/>
        </p:nvCxnSpPr>
        <p:spPr>
          <a:xfrm flipV="1">
            <a:off x="5410200" y="5288280"/>
            <a:ext cx="2522220" cy="41465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14" descr="C:/Users/kohwo/AppData/Roaming/PolarisOffice/ETemp/8340_8975672/fImage7190313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6220" y="5612765"/>
            <a:ext cx="3850005" cy="112966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29" name="Picture " descr="C:/Users/kohwo/AppData/Roaming/PolarisOffice/ETemp/8340_8975672/fImage228931299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0665" y="3582035"/>
            <a:ext cx="3850005" cy="186372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9" name="Picture " descr="C:/Users/kohwo/AppData/Roaming/PolarisOffice/ETemp/8340_8975672/fImage228528298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6855" y="1582420"/>
            <a:ext cx="3850005" cy="184213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743585"/>
          </a:xfrm>
          <a:prstGeom prst="rect">
            <a:avLst/>
          </a:prstGeom>
          <a:solidFill>
            <a:srgbClr val="FBBC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4005" y="173355"/>
            <a:ext cx="2234565" cy="7092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rgbClr val="EA4335"/>
                </a:solidFill>
                <a:latin typeface="a큐브" charset="0"/>
                <a:ea typeface="a큐브" charset="0"/>
              </a:rPr>
              <a:t>7. </a:t>
            </a:r>
            <a:r>
              <a:rPr lang="ko-KR" altLang="en-US" sz="2000" b="1">
                <a:latin typeface="나눔스퀘어 Bold" charset="0"/>
                <a:ea typeface="나눔스퀘어 Bold" charset="0"/>
              </a:rPr>
              <a:t>주요기능 소개</a:t>
            </a:r>
          </a:p>
          <a:p>
            <a:pPr marL="0" indent="0" latinLnBrk="0">
              <a:buFontTx/>
              <a:buNone/>
            </a:pP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32765" y="1003935"/>
            <a:ext cx="2413635" cy="422910"/>
          </a:xfrm>
          <a:prstGeom prst="rect">
            <a:avLst/>
          </a:prstGeom>
          <a:solidFill>
            <a:srgbClr val="4285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latin typeface="1훈새마을운동 R" charset="0"/>
                <a:ea typeface="1훈새마을운동 R" charset="0"/>
              </a:rPr>
              <a:t>게임 등록 </a:t>
            </a: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640320" y="1642745"/>
            <a:ext cx="3416935" cy="464756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7944485" y="2233930"/>
            <a:ext cx="231076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>
                <a:solidFill>
                  <a:srgbClr val="EA4335"/>
                </a:solidFill>
                <a:latin typeface="나눔바른고딕 Light" charset="0"/>
                <a:ea typeface="나눔바른고딕 Light" charset="0"/>
              </a:rPr>
              <a:t>Ajax</a:t>
            </a:r>
            <a:r>
              <a:rPr lang="ko-KR" altLang="en-US">
                <a:latin typeface="나눔바른고딕 Light" charset="0"/>
                <a:ea typeface="나눔바른고딕 Light" charset="0"/>
              </a:rPr>
              <a:t>를 사용</a:t>
            </a:r>
            <a:r>
              <a:rPr lang="ko-KR" altLang="ko-KR">
                <a:latin typeface="나눔바른고딕 Light" charset="0"/>
                <a:ea typeface="나눔바른고딕 Light" charset="0"/>
              </a:rPr>
              <a:t>하여</a:t>
            </a:r>
            <a:endParaRPr lang="ko-KR" altLang="en-US">
              <a:latin typeface="나눔바른고딕 Light" charset="0"/>
              <a:ea typeface="나눔바른고딕 Light" charset="0"/>
            </a:endParaRPr>
          </a:p>
          <a:p>
            <a:pPr marL="0" indent="0" latinLnBrk="0">
              <a:buFontTx/>
              <a:buNone/>
            </a:pPr>
            <a:r>
              <a:rPr lang="en-US" altLang="ko-KR">
                <a:latin typeface="나눔바른고딕 Light" charset="0"/>
                <a:ea typeface="나눔바른고딕 Light" charset="0"/>
              </a:rPr>
              <a:t>DB</a:t>
            </a:r>
            <a:r>
              <a:rPr lang="ko-KR" altLang="en-US">
                <a:latin typeface="나눔바른고딕 Light" charset="0"/>
                <a:ea typeface="나눔바른고딕 Light" charset="0"/>
              </a:rPr>
              <a:t>에 중복된 데이터가</a:t>
            </a: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있는지 확인</a:t>
            </a:r>
            <a:endParaRPr lang="ko-KR" altLang="en-US" sz="180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944485" y="4484370"/>
            <a:ext cx="283400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FF0000"/>
                </a:solidFill>
                <a:latin typeface="나눔바른고딕 Light" charset="0"/>
                <a:ea typeface="나눔바른고딕 Light" charset="0"/>
              </a:rPr>
              <a:t>동적쿼리</a:t>
            </a: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를 사용하여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필수 항목에 값이 없으면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DB에 저장되지 않도록 구현</a:t>
            </a:r>
            <a:endParaRPr lang="ko-KR" altLang="en-US" sz="1800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</p:txBody>
      </p:sp>
      <p:cxnSp>
        <p:nvCxnSpPr>
          <p:cNvPr id="22" name="Rect 0"/>
          <p:cNvCxnSpPr/>
          <p:nvPr/>
        </p:nvCxnSpPr>
        <p:spPr>
          <a:xfrm>
            <a:off x="7855585" y="3855085"/>
            <a:ext cx="3047365" cy="127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 0"/>
          <p:cNvSpPr>
            <a:spLocks/>
          </p:cNvSpPr>
          <p:nvPr/>
        </p:nvSpPr>
        <p:spPr>
          <a:xfrm>
            <a:off x="2533650" y="2091055"/>
            <a:ext cx="794385" cy="13652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4" name="Rect 0"/>
          <p:cNvSpPr>
            <a:spLocks/>
          </p:cNvSpPr>
          <p:nvPr/>
        </p:nvSpPr>
        <p:spPr>
          <a:xfrm>
            <a:off x="2675890" y="4051300"/>
            <a:ext cx="544195" cy="21653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7" name="Rect 0"/>
          <p:cNvCxnSpPr>
            <a:stCxn id="23" idx="3"/>
            <a:endCxn id="18" idx="1"/>
          </p:cNvCxnSpPr>
          <p:nvPr/>
        </p:nvCxnSpPr>
        <p:spPr>
          <a:xfrm>
            <a:off x="3329305" y="2159000"/>
            <a:ext cx="4615815" cy="53657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Rect 0"/>
          <p:cNvCxnSpPr>
            <a:stCxn id="24" idx="3"/>
            <a:endCxn id="18" idx="1"/>
          </p:cNvCxnSpPr>
          <p:nvPr/>
        </p:nvCxnSpPr>
        <p:spPr>
          <a:xfrm flipV="1">
            <a:off x="3219450" y="2694940"/>
            <a:ext cx="4725670" cy="146494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Rect 0"/>
          <p:cNvSpPr>
            <a:spLocks/>
          </p:cNvSpPr>
          <p:nvPr/>
        </p:nvSpPr>
        <p:spPr>
          <a:xfrm>
            <a:off x="1504950" y="5626735"/>
            <a:ext cx="3838575" cy="112204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31" name="Rect 0"/>
          <p:cNvCxnSpPr>
            <a:stCxn id="30" idx="3"/>
            <a:endCxn id="19" idx="1"/>
          </p:cNvCxnSpPr>
          <p:nvPr/>
        </p:nvCxnSpPr>
        <p:spPr>
          <a:xfrm flipV="1">
            <a:off x="5340350" y="4945380"/>
            <a:ext cx="2604770" cy="124079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99B19B-6B80-4A72-B076-0E1C029D917E}"/>
              </a:ext>
            </a:extLst>
          </p:cNvPr>
          <p:cNvSpPr/>
          <p:nvPr/>
        </p:nvSpPr>
        <p:spPr>
          <a:xfrm>
            <a:off x="1104898" y="1007399"/>
            <a:ext cx="9982202" cy="567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9E0E4B2-9E2C-4642-BD8C-5FC15CD60950}"/>
              </a:ext>
            </a:extLst>
          </p:cNvPr>
          <p:cNvSpPr/>
          <p:nvPr/>
        </p:nvSpPr>
        <p:spPr>
          <a:xfrm>
            <a:off x="2790700" y="1632857"/>
            <a:ext cx="6549243" cy="679289"/>
          </a:xfrm>
          <a:prstGeom prst="roundRect">
            <a:avLst/>
          </a:prstGeom>
          <a:noFill/>
          <a:ln>
            <a:solidFill>
              <a:srgbClr val="FBB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37F219-65FD-48AA-865A-F19C5CD3E4A3}"/>
              </a:ext>
            </a:extLst>
          </p:cNvPr>
          <p:cNvSpPr/>
          <p:nvPr/>
        </p:nvSpPr>
        <p:spPr>
          <a:xfrm>
            <a:off x="1797159" y="1437488"/>
            <a:ext cx="1460665" cy="421574"/>
          </a:xfrm>
          <a:prstGeom prst="round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주제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7F1725-688F-4336-89D3-030A5A35AC99}"/>
              </a:ext>
            </a:extLst>
          </p:cNvPr>
          <p:cNvSpPr txBox="1"/>
          <p:nvPr/>
        </p:nvSpPr>
        <p:spPr>
          <a:xfrm>
            <a:off x="3243937" y="1819472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보드게임 모임 찾기 웹 서비스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18061C8-1C50-49C0-9D3B-4CAE14313B26}"/>
              </a:ext>
            </a:extLst>
          </p:cNvPr>
          <p:cNvSpPr/>
          <p:nvPr/>
        </p:nvSpPr>
        <p:spPr>
          <a:xfrm>
            <a:off x="2790700" y="2714358"/>
            <a:ext cx="6549243" cy="832946"/>
          </a:xfrm>
          <a:prstGeom prst="roundRect">
            <a:avLst/>
          </a:prstGeom>
          <a:noFill/>
          <a:ln>
            <a:solidFill>
              <a:srgbClr val="FBB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0DD0E4-0EA5-4090-9FEB-7939E2400C64}"/>
              </a:ext>
            </a:extLst>
          </p:cNvPr>
          <p:cNvSpPr txBox="1"/>
          <p:nvPr/>
        </p:nvSpPr>
        <p:spPr>
          <a:xfrm>
            <a:off x="3243937" y="2827029"/>
            <a:ext cx="5606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Come on board :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배에 올라타다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~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참여하다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Come On, Board! :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보드게임 하고 싶은 모두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 Come on!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1F8B38-E2B3-4820-A785-47CD01239810}"/>
              </a:ext>
            </a:extLst>
          </p:cNvPr>
          <p:cNvSpPr/>
          <p:nvPr/>
        </p:nvSpPr>
        <p:spPr>
          <a:xfrm>
            <a:off x="2821378" y="3844407"/>
            <a:ext cx="6549243" cy="1190154"/>
          </a:xfrm>
          <a:prstGeom prst="roundRect">
            <a:avLst/>
          </a:prstGeom>
          <a:noFill/>
          <a:ln>
            <a:solidFill>
              <a:srgbClr val="FBB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4B749-4CC6-4ADC-8A3F-E7373A65D061}"/>
              </a:ext>
            </a:extLst>
          </p:cNvPr>
          <p:cNvSpPr txBox="1"/>
          <p:nvPr/>
        </p:nvSpPr>
        <p:spPr>
          <a:xfrm>
            <a:off x="3257824" y="4030748"/>
            <a:ext cx="5057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지역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선호게임을 정해 </a:t>
            </a:r>
            <a:r>
              <a:rPr lang="ko-KR" altLang="en-US" b="1" dirty="0">
                <a:solidFill>
                  <a:srgbClr val="4285F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보드게임모임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만들고 참여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만든 모임을 진행할 보드게임카페 </a:t>
            </a:r>
            <a:r>
              <a:rPr lang="ko-KR" altLang="en-US" b="1" dirty="0">
                <a:solidFill>
                  <a:srgbClr val="4285F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예약</a:t>
            </a:r>
            <a:r>
              <a:rPr lang="en-US" altLang="ko-KR" b="1" dirty="0">
                <a:solidFill>
                  <a:srgbClr val="4285F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endParaRPr lang="en-US" altLang="ko-KR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보드게임 관련 이야기를 자유롭게 할 수 있는 </a:t>
            </a:r>
            <a:r>
              <a:rPr lang="ko-KR" altLang="en-US" b="1" dirty="0">
                <a:solidFill>
                  <a:srgbClr val="4285F4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커뮤니티</a:t>
            </a:r>
            <a:endParaRPr lang="en-US" altLang="ko-KR" b="1" dirty="0">
              <a:solidFill>
                <a:srgbClr val="4285F4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B3B7D22-649F-4781-A647-6D0D6C6D1898}"/>
              </a:ext>
            </a:extLst>
          </p:cNvPr>
          <p:cNvSpPr/>
          <p:nvPr/>
        </p:nvSpPr>
        <p:spPr>
          <a:xfrm>
            <a:off x="2790699" y="5306362"/>
            <a:ext cx="6549243" cy="1190154"/>
          </a:xfrm>
          <a:prstGeom prst="roundRect">
            <a:avLst/>
          </a:prstGeom>
          <a:noFill/>
          <a:ln>
            <a:solidFill>
              <a:srgbClr val="FBB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B074F02-FEB2-480C-BDCB-A25D9E7ACB1C}"/>
              </a:ext>
            </a:extLst>
          </p:cNvPr>
          <p:cNvSpPr/>
          <p:nvPr/>
        </p:nvSpPr>
        <p:spPr>
          <a:xfrm>
            <a:off x="1797159" y="2484776"/>
            <a:ext cx="1460665" cy="421574"/>
          </a:xfrm>
          <a:prstGeom prst="round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팀명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소개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77C1498-F711-4593-AA76-C1D3B54D7A6E}"/>
              </a:ext>
            </a:extLst>
          </p:cNvPr>
          <p:cNvSpPr/>
          <p:nvPr/>
        </p:nvSpPr>
        <p:spPr>
          <a:xfrm>
            <a:off x="1797159" y="3667971"/>
            <a:ext cx="1460665" cy="421574"/>
          </a:xfrm>
          <a:prstGeom prst="round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주요 서비스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274A940-8EF0-4463-9F27-4C892B2387EE}"/>
              </a:ext>
            </a:extLst>
          </p:cNvPr>
          <p:cNvSpPr/>
          <p:nvPr/>
        </p:nvSpPr>
        <p:spPr>
          <a:xfrm>
            <a:off x="1783272" y="5150836"/>
            <a:ext cx="1460665" cy="421574"/>
          </a:xfrm>
          <a:prstGeom prst="round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색상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805069-4E77-40B3-B6F6-EE68BD3C0C38}"/>
              </a:ext>
            </a:extLst>
          </p:cNvPr>
          <p:cNvGrpSpPr/>
          <p:nvPr/>
        </p:nvGrpSpPr>
        <p:grpSpPr>
          <a:xfrm>
            <a:off x="3683256" y="5444860"/>
            <a:ext cx="4632363" cy="920337"/>
            <a:chOff x="3459172" y="5466077"/>
            <a:chExt cx="4632363" cy="92033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013DA30-9B16-4133-8349-871F6AD01884}"/>
                </a:ext>
              </a:extLst>
            </p:cNvPr>
            <p:cNvSpPr/>
            <p:nvPr/>
          </p:nvSpPr>
          <p:spPr>
            <a:xfrm>
              <a:off x="3459172" y="5466077"/>
              <a:ext cx="926275" cy="920337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4248B1F-CE7C-44B9-A46A-0DCC0223CE09}"/>
                </a:ext>
              </a:extLst>
            </p:cNvPr>
            <p:cNvSpPr/>
            <p:nvPr/>
          </p:nvSpPr>
          <p:spPr>
            <a:xfrm>
              <a:off x="4385694" y="5466077"/>
              <a:ext cx="926275" cy="920337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32058B-AA37-4592-957C-4B79AFB3E39F}"/>
                </a:ext>
              </a:extLst>
            </p:cNvPr>
            <p:cNvSpPr/>
            <p:nvPr/>
          </p:nvSpPr>
          <p:spPr>
            <a:xfrm>
              <a:off x="5312216" y="5466077"/>
              <a:ext cx="926275" cy="920337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186EC17-0129-4179-9981-94EA9B0EC42C}"/>
                </a:ext>
              </a:extLst>
            </p:cNvPr>
            <p:cNvSpPr/>
            <p:nvPr/>
          </p:nvSpPr>
          <p:spPr>
            <a:xfrm>
              <a:off x="6238738" y="5466077"/>
              <a:ext cx="926275" cy="920337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4DF7350-8824-441A-A49C-AA352C4CC815}"/>
                </a:ext>
              </a:extLst>
            </p:cNvPr>
            <p:cNvSpPr/>
            <p:nvPr/>
          </p:nvSpPr>
          <p:spPr>
            <a:xfrm>
              <a:off x="7165260" y="5466077"/>
              <a:ext cx="926275" cy="920337"/>
            </a:xfrm>
            <a:prstGeom prst="rect">
              <a:avLst/>
            </a:prstGeom>
            <a:solidFill>
              <a:srgbClr val="8A8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AE890BE-1865-4E1D-B870-C3C986CFB21C}"/>
              </a:ext>
            </a:extLst>
          </p:cNvPr>
          <p:cNvSpPr txBox="1"/>
          <p:nvPr/>
        </p:nvSpPr>
        <p:spPr>
          <a:xfrm>
            <a:off x="3750290" y="5494587"/>
            <a:ext cx="792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 : 234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 : 067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 : 053</a:t>
            </a:r>
            <a:endParaRPr lang="ko-KR" altLang="en-US" sz="16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75501A-B9BF-49D9-B5B1-588B1EE9A2CC}"/>
              </a:ext>
            </a:extLst>
          </p:cNvPr>
          <p:cNvSpPr txBox="1"/>
          <p:nvPr/>
        </p:nvSpPr>
        <p:spPr>
          <a:xfrm>
            <a:off x="4676857" y="5494587"/>
            <a:ext cx="792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 : 251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 : 188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 : 005</a:t>
            </a:r>
            <a:endParaRPr lang="ko-KR" altLang="en-US" sz="16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9617CD-90ED-49EC-AFD6-0FBB6E56CE49}"/>
              </a:ext>
            </a:extLst>
          </p:cNvPr>
          <p:cNvSpPr txBox="1"/>
          <p:nvPr/>
        </p:nvSpPr>
        <p:spPr>
          <a:xfrm>
            <a:off x="5603424" y="5494587"/>
            <a:ext cx="792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 : 066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 : 133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 : 244</a:t>
            </a:r>
            <a:endParaRPr lang="ko-KR" altLang="en-US" sz="16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76EA6-9D0D-4979-997C-E66DB91F95D5}"/>
              </a:ext>
            </a:extLst>
          </p:cNvPr>
          <p:cNvSpPr txBox="1"/>
          <p:nvPr/>
        </p:nvSpPr>
        <p:spPr>
          <a:xfrm>
            <a:off x="6529991" y="5494587"/>
            <a:ext cx="792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 : 052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 : 168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 : 083</a:t>
            </a:r>
            <a:endParaRPr lang="ko-KR" altLang="en-US" sz="16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91439-7E0B-49FF-8D83-E704E974D8B3}"/>
              </a:ext>
            </a:extLst>
          </p:cNvPr>
          <p:cNvSpPr txBox="1"/>
          <p:nvPr/>
        </p:nvSpPr>
        <p:spPr>
          <a:xfrm>
            <a:off x="7456557" y="5494587"/>
            <a:ext cx="792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 : 138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 : 141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 : 146</a:t>
            </a:r>
            <a:endParaRPr lang="ko-KR" altLang="en-US" sz="16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41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" descr="C:/Users/kohwo/AppData/Roaming/PolarisOffice/ETemp/8340_8975672/fImage239530320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2455" y="1768475"/>
            <a:ext cx="4876800" cy="4226560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3270" cy="743585"/>
          </a:xfrm>
          <a:prstGeom prst="rect">
            <a:avLst/>
          </a:prstGeom>
          <a:solidFill>
            <a:srgbClr val="FBBC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4005" y="173355"/>
            <a:ext cx="2234565" cy="7092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rgbClr val="EA4335"/>
                </a:solidFill>
                <a:latin typeface="a큐브" charset="0"/>
                <a:ea typeface="a큐브" charset="0"/>
              </a:rPr>
              <a:t>7. </a:t>
            </a:r>
            <a:r>
              <a:rPr lang="ko-KR" altLang="en-US" sz="2000" b="1">
                <a:latin typeface="나눔스퀘어 Bold" charset="0"/>
                <a:ea typeface="나눔스퀘어 Bold" charset="0"/>
              </a:rPr>
              <a:t>주요기능 소개</a:t>
            </a:r>
          </a:p>
          <a:p>
            <a:pPr marL="0" indent="0" latinLnBrk="0">
              <a:buFontTx/>
              <a:buNone/>
            </a:pP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32765" y="1003935"/>
            <a:ext cx="2413635" cy="422910"/>
          </a:xfrm>
          <a:prstGeom prst="rect">
            <a:avLst/>
          </a:prstGeom>
          <a:solidFill>
            <a:srgbClr val="4285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latin typeface="1훈새마을운동 R" charset="0"/>
                <a:ea typeface="1훈새마을운동 R" charset="0"/>
              </a:rPr>
              <a:t>게임 수정 </a:t>
            </a: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640320" y="1642745"/>
            <a:ext cx="3416935" cy="464756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936230" y="2698115"/>
            <a:ext cx="2834005" cy="2030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FF0000"/>
                </a:solidFill>
                <a:latin typeface="나눔바른고딕 Light" charset="0"/>
                <a:ea typeface="나눔바른고딕 Light" charset="0"/>
              </a:rPr>
              <a:t>Img 태그</a:t>
            </a: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를 이용하여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현재 DB에 저장된 게임 이미지 출력</a:t>
            </a:r>
          </a:p>
          <a:p>
            <a:pPr marL="0" indent="0" latinLnBrk="0">
              <a:buFontTx/>
              <a:buNone/>
            </a:pPr>
            <a:endParaRPr lang="ko-KR" altLang="en-US">
              <a:solidFill>
                <a:schemeClr val="tx1"/>
              </a:solidFill>
              <a:latin typeface="나눔바른고딕 Light" charset="0"/>
              <a:ea typeface="나눔바른고딕 Light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rgbClr val="FF0000"/>
                </a:solidFill>
                <a:latin typeface="나눔바른고딕 Light" charset="0"/>
                <a:ea typeface="나눔바른고딕 Light" charset="0"/>
              </a:rPr>
              <a:t>동적쿼리</a:t>
            </a: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를 사용하여 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변경할 이미지가 없을시</a:t>
            </a:r>
          </a:p>
          <a:p>
            <a:pPr marL="0" indent="0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나눔바른고딕 Light" charset="0"/>
                <a:ea typeface="나눔바른고딕 Light" charset="0"/>
              </a:rPr>
              <a:t>현재 이미지를 그대로 저장</a:t>
            </a:r>
          </a:p>
        </p:txBody>
      </p:sp>
      <p:cxnSp>
        <p:nvCxnSpPr>
          <p:cNvPr id="22" name="Rect 0"/>
          <p:cNvCxnSpPr/>
          <p:nvPr/>
        </p:nvCxnSpPr>
        <p:spPr>
          <a:xfrm>
            <a:off x="7847330" y="2034540"/>
            <a:ext cx="3047365" cy="127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 0"/>
          <p:cNvSpPr>
            <a:spLocks/>
          </p:cNvSpPr>
          <p:nvPr/>
        </p:nvSpPr>
        <p:spPr>
          <a:xfrm>
            <a:off x="3564890" y="3234690"/>
            <a:ext cx="1270635" cy="130429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31" name="Rect 0"/>
          <p:cNvCxnSpPr>
            <a:stCxn id="30" idx="3"/>
            <a:endCxn id="19" idx="1"/>
          </p:cNvCxnSpPr>
          <p:nvPr/>
        </p:nvCxnSpPr>
        <p:spPr>
          <a:xfrm flipV="1">
            <a:off x="4834890" y="3712845"/>
            <a:ext cx="3101975" cy="17399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Login free icon">
            <a:extLst>
              <a:ext uri="{FF2B5EF4-FFF2-40B4-BE49-F238E27FC236}">
                <a16:creationId xmlns:a16="http://schemas.microsoft.com/office/drawing/2014/main" id="{4685AF3D-EE38-4CA7-9C53-8FA570BF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19" y="2273135"/>
            <a:ext cx="2156361" cy="21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858D22-7464-4E33-AAAD-ECA1F293DD5A}"/>
              </a:ext>
            </a:extLst>
          </p:cNvPr>
          <p:cNvSpPr txBox="1"/>
          <p:nvPr/>
        </p:nvSpPr>
        <p:spPr>
          <a:xfrm>
            <a:off x="1207325" y="2982724"/>
            <a:ext cx="36813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주요 기능 소개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5474C0-3B12-4BDC-8035-8A8ACE2B02BE}"/>
              </a:ext>
            </a:extLst>
          </p:cNvPr>
          <p:cNvSpPr txBox="1"/>
          <p:nvPr/>
        </p:nvSpPr>
        <p:spPr>
          <a:xfrm>
            <a:off x="7956467" y="2982724"/>
            <a:ext cx="36813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285F4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모임 </a:t>
            </a:r>
            <a:endParaRPr lang="en-US" altLang="ko-KR" sz="1200" dirty="0">
              <a:solidFill>
                <a:srgbClr val="4285F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5D18810-9CE5-448F-ACA3-A0B7E5FBA14F}"/>
              </a:ext>
            </a:extLst>
          </p:cNvPr>
          <p:cNvSpPr/>
          <p:nvPr/>
        </p:nvSpPr>
        <p:spPr>
          <a:xfrm>
            <a:off x="5018313" y="2274124"/>
            <a:ext cx="2155371" cy="2155371"/>
          </a:xfrm>
          <a:prstGeom prst="ellipse">
            <a:avLst/>
          </a:prstGeom>
          <a:solidFill>
            <a:srgbClr val="812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Meeting">
            <a:extLst>
              <a:ext uri="{FF2B5EF4-FFF2-40B4-BE49-F238E27FC236}">
                <a16:creationId xmlns:a16="http://schemas.microsoft.com/office/drawing/2014/main" id="{03B442FD-8B39-4EB0-B8FF-D683F6C49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730" y="2695399"/>
            <a:ext cx="1282535" cy="12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911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315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4005" y="173355"/>
            <a:ext cx="2233295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6D50D1-04E1-4D38-B3A5-5495AEF986CD}"/>
              </a:ext>
            </a:extLst>
          </p:cNvPr>
          <p:cNvSpPr/>
          <p:nvPr/>
        </p:nvSpPr>
        <p:spPr>
          <a:xfrm>
            <a:off x="532765" y="1003935"/>
            <a:ext cx="2413000" cy="422275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latin typeface="1훈새마을운동 R" charset="0"/>
                <a:ea typeface="1훈새마을운동 R" charset="0"/>
              </a:rPr>
              <a:t>모임 리스트 / 관리 / 등록</a:t>
            </a:r>
          </a:p>
        </p:txBody>
      </p:sp>
      <p:pic>
        <p:nvPicPr>
          <p:cNvPr id="9" name="그림 8" descr="C:/Users/1/AppData/Roaming/PolarisOffice/ETemp/7692_12507696/fImage82149129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005" y="1835785"/>
            <a:ext cx="5789295" cy="426148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0" name="직사각형 9"/>
          <p:cNvSpPr>
            <a:spLocks/>
          </p:cNvSpPr>
          <p:nvPr/>
        </p:nvSpPr>
        <p:spPr>
          <a:xfrm>
            <a:off x="1443355" y="2787015"/>
            <a:ext cx="3933825" cy="275844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2332990" y="5548630"/>
            <a:ext cx="2214245" cy="37211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3" name="사각형: 둥근 모서리 12"/>
          <p:cNvSpPr>
            <a:spLocks/>
          </p:cNvSpPr>
          <p:nvPr/>
        </p:nvSpPr>
        <p:spPr>
          <a:xfrm>
            <a:off x="7640320" y="1642745"/>
            <a:ext cx="3518535" cy="4646930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15" name="직선 연결선 14"/>
          <p:cNvCxnSpPr>
            <a:stCxn id="10" idx="3"/>
          </p:cNvCxnSpPr>
          <p:nvPr/>
        </p:nvCxnSpPr>
        <p:spPr>
          <a:xfrm flipV="1">
            <a:off x="5376545" y="2994660"/>
            <a:ext cx="2442210" cy="117221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2" idx="3"/>
            <a:endCxn id="19" idx="1"/>
          </p:cNvCxnSpPr>
          <p:nvPr/>
        </p:nvCxnSpPr>
        <p:spPr>
          <a:xfrm flipV="1">
            <a:off x="4546600" y="4876165"/>
            <a:ext cx="3260090" cy="85915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/>
          </p:cNvSpPr>
          <p:nvPr/>
        </p:nvSpPr>
        <p:spPr>
          <a:xfrm>
            <a:off x="7806055" y="2312670"/>
            <a:ext cx="2043430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리스트</a:t>
            </a:r>
          </a:p>
          <a:p>
            <a:pPr marL="0" indent="0" latinLnBrk="0">
              <a:buFontTx/>
              <a:buNone/>
            </a:pPr>
            <a:endParaRPr lang="ko-KR" altLang="en-US">
              <a:latin typeface="나눔바른고딕 Light" charset="0"/>
              <a:ea typeface="나눔바른고딕 Light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테이블 형태로 리스트 출력</a:t>
            </a: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7806055" y="4415155"/>
            <a:ext cx="3389630" cy="9226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리스트의 페이징처리 &amp; </a:t>
            </a: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카테고리(지역, 장르, 제목, 작성자)</a:t>
            </a: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별 검색 기능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0C6A8D-207A-41D7-99EF-413168E2ECB1}"/>
              </a:ext>
            </a:extLst>
          </p:cNvPr>
          <p:cNvCxnSpPr/>
          <p:nvPr/>
        </p:nvCxnSpPr>
        <p:spPr>
          <a:xfrm>
            <a:off x="7855585" y="3855085"/>
            <a:ext cx="30460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359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742950"/>
          </a:xfrm>
          <a:prstGeom prst="rect">
            <a:avLst/>
          </a:prstGeom>
          <a:solidFill>
            <a:srgbClr val="FBBC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4005" y="173355"/>
            <a:ext cx="2233930" cy="708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rgbClr val="EA4335"/>
                </a:solidFill>
                <a:latin typeface="a큐브" charset="0"/>
                <a:ea typeface="a큐브" charset="0"/>
              </a:rPr>
              <a:t>7. </a:t>
            </a:r>
            <a:r>
              <a:rPr lang="ko-KR" altLang="en-US" sz="2000" b="1">
                <a:latin typeface="나눔스퀘어 Bold" charset="0"/>
                <a:ea typeface="나눔스퀘어 Bold" charset="0"/>
              </a:rPr>
              <a:t>주요기능 소개</a:t>
            </a:r>
          </a:p>
          <a:p>
            <a:pPr marL="0" indent="0" latinLnBrk="0">
              <a:buFontTx/>
              <a:buNone/>
            </a:pP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32765" y="1003935"/>
            <a:ext cx="2413000" cy="422275"/>
          </a:xfrm>
          <a:prstGeom prst="rect">
            <a:avLst/>
          </a:prstGeom>
          <a:solidFill>
            <a:srgbClr val="4285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latin typeface="1훈새마을운동 R" charset="0"/>
                <a:ea typeface="1훈새마을운동 R" charset="0"/>
              </a:rPr>
              <a:t>모임 리스트 / 관리 / 등록</a:t>
            </a:r>
          </a:p>
        </p:txBody>
      </p:sp>
      <p:pic>
        <p:nvPicPr>
          <p:cNvPr id="9" name="Picture " descr="C:/Users/1/AppData/Roaming/PolarisOffice/ETemp/7692_12507696/fImage3544823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005" y="1630680"/>
            <a:ext cx="5789295" cy="4843780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0" name="Rect 0"/>
          <p:cNvSpPr>
            <a:spLocks/>
          </p:cNvSpPr>
          <p:nvPr/>
        </p:nvSpPr>
        <p:spPr>
          <a:xfrm>
            <a:off x="1235710" y="3963670"/>
            <a:ext cx="4141470" cy="241173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640320" y="1642745"/>
            <a:ext cx="3416300" cy="4646930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15" name="Rect 0"/>
          <p:cNvCxnSpPr>
            <a:stCxn id="23" idx="3"/>
          </p:cNvCxnSpPr>
          <p:nvPr/>
        </p:nvCxnSpPr>
        <p:spPr>
          <a:xfrm flipV="1">
            <a:off x="4309745" y="2757170"/>
            <a:ext cx="3281680" cy="47180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Rect 0"/>
          <p:cNvCxnSpPr>
            <a:stCxn id="10" idx="3"/>
          </p:cNvCxnSpPr>
          <p:nvPr/>
        </p:nvCxnSpPr>
        <p:spPr>
          <a:xfrm flipV="1">
            <a:off x="5376545" y="4704715"/>
            <a:ext cx="2194560" cy="46482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7806055" y="2292985"/>
            <a:ext cx="274002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게시글</a:t>
            </a:r>
          </a:p>
          <a:p>
            <a:pPr marL="0" indent="0" latinLnBrk="0">
              <a:buFontTx/>
              <a:buNone/>
            </a:pPr>
            <a:endParaRPr lang="ko-KR" altLang="en-US">
              <a:latin typeface="나눔바른고딕 Light" charset="0"/>
              <a:ea typeface="나눔바른고딕 Light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해당 모임에 대한 정보</a:t>
            </a: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806055" y="4415155"/>
            <a:ext cx="303403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게시글의 제목과 본문 내용</a:t>
            </a:r>
          </a:p>
        </p:txBody>
      </p:sp>
      <p:cxnSp>
        <p:nvCxnSpPr>
          <p:cNvPr id="22" name="Rect 0"/>
          <p:cNvCxnSpPr/>
          <p:nvPr/>
        </p:nvCxnSpPr>
        <p:spPr>
          <a:xfrm>
            <a:off x="7855585" y="3855085"/>
            <a:ext cx="3046730" cy="63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1"/>
          <p:cNvSpPr>
            <a:spLocks/>
          </p:cNvSpPr>
          <p:nvPr/>
        </p:nvSpPr>
        <p:spPr>
          <a:xfrm>
            <a:off x="1209040" y="2888615"/>
            <a:ext cx="3101340" cy="68008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742950"/>
          </a:xfrm>
          <a:prstGeom prst="rect">
            <a:avLst/>
          </a:prstGeom>
          <a:solidFill>
            <a:srgbClr val="FBBC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4005" y="173355"/>
            <a:ext cx="2233930" cy="708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rgbClr val="EA4335"/>
                </a:solidFill>
                <a:latin typeface="a큐브" charset="0"/>
                <a:ea typeface="a큐브" charset="0"/>
              </a:rPr>
              <a:t>7. </a:t>
            </a:r>
            <a:r>
              <a:rPr lang="ko-KR" altLang="en-US" sz="2000" b="1">
                <a:latin typeface="나눔스퀘어 Bold" charset="0"/>
                <a:ea typeface="나눔스퀘어 Bold" charset="0"/>
              </a:rPr>
              <a:t>주요기능 소개</a:t>
            </a:r>
          </a:p>
          <a:p>
            <a:pPr marL="0" indent="0" latinLnBrk="0">
              <a:buFontTx/>
              <a:buNone/>
            </a:pP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32765" y="1003935"/>
            <a:ext cx="2413000" cy="422275"/>
          </a:xfrm>
          <a:prstGeom prst="rect">
            <a:avLst/>
          </a:prstGeom>
          <a:solidFill>
            <a:srgbClr val="4285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latin typeface="1훈새마을운동 R" charset="0"/>
                <a:ea typeface="1훈새마을운동 R" charset="0"/>
              </a:rPr>
              <a:t>모임 리스트 / 관리 / 등록</a:t>
            </a:r>
          </a:p>
        </p:txBody>
      </p:sp>
      <p:pic>
        <p:nvPicPr>
          <p:cNvPr id="9" name="Picture " descr="C:/Users/1/AppData/Roaming/PolarisOffice/ETemp/7692_12507696/fImage35448250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005" y="1630680"/>
            <a:ext cx="5789295" cy="4843780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3" name="Rect 0"/>
          <p:cNvSpPr>
            <a:spLocks/>
          </p:cNvSpPr>
          <p:nvPr/>
        </p:nvSpPr>
        <p:spPr>
          <a:xfrm>
            <a:off x="7640320" y="1642745"/>
            <a:ext cx="3416300" cy="4646930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15" name="Rect 0"/>
          <p:cNvCxnSpPr/>
          <p:nvPr/>
        </p:nvCxnSpPr>
        <p:spPr>
          <a:xfrm flipV="1">
            <a:off x="2115185" y="3340735"/>
            <a:ext cx="5604510" cy="49466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7806055" y="2292985"/>
            <a:ext cx="286893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게시글</a:t>
            </a:r>
          </a:p>
          <a:p>
            <a:pPr marL="0" indent="0" latinLnBrk="0">
              <a:buFontTx/>
              <a:buNone/>
            </a:pPr>
            <a:endParaRPr lang="ko-KR" altLang="en-US">
              <a:latin typeface="나눔바른고딕 Light" charset="0"/>
              <a:ea typeface="나눔바른고딕 Light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글 작성자가 아닌 사람이 게시글을 클릭 할 경우 </a:t>
            </a: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참가 신청 버튼이 보임</a:t>
            </a: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1216025" y="3656965"/>
            <a:ext cx="889635" cy="31686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742950"/>
          </a:xfrm>
          <a:prstGeom prst="rect">
            <a:avLst/>
          </a:prstGeom>
          <a:solidFill>
            <a:srgbClr val="FBBC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4005" y="173355"/>
            <a:ext cx="2233930" cy="708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rgbClr val="EA4335"/>
                </a:solidFill>
                <a:latin typeface="a큐브" charset="0"/>
                <a:ea typeface="a큐브" charset="0"/>
              </a:rPr>
              <a:t>7. </a:t>
            </a:r>
            <a:r>
              <a:rPr lang="ko-KR" altLang="en-US" sz="2000" b="1">
                <a:latin typeface="나눔스퀘어 Bold" charset="0"/>
                <a:ea typeface="나눔스퀘어 Bold" charset="0"/>
              </a:rPr>
              <a:t>주요기능 소개</a:t>
            </a:r>
          </a:p>
          <a:p>
            <a:pPr marL="0" indent="0" latinLnBrk="0">
              <a:buFontTx/>
              <a:buNone/>
            </a:pP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32765" y="1003935"/>
            <a:ext cx="2413000" cy="422275"/>
          </a:xfrm>
          <a:prstGeom prst="rect">
            <a:avLst/>
          </a:prstGeom>
          <a:solidFill>
            <a:srgbClr val="4285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latin typeface="1훈새마을운동 R" charset="0"/>
                <a:ea typeface="1훈새마을운동 R" charset="0"/>
              </a:rPr>
              <a:t>모임 리스트 / 관리 / 등록</a:t>
            </a:r>
          </a:p>
        </p:txBody>
      </p:sp>
      <p:pic>
        <p:nvPicPr>
          <p:cNvPr id="9" name="Picture " descr="C:/Users/1/AppData/Roaming/PolarisOffice/ETemp/7692_12507696/fImage82149225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005" y="1835785"/>
            <a:ext cx="5789295" cy="426148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0" name="Rect 0"/>
          <p:cNvSpPr>
            <a:spLocks/>
          </p:cNvSpPr>
          <p:nvPr/>
        </p:nvSpPr>
        <p:spPr>
          <a:xfrm>
            <a:off x="5732780" y="2787015"/>
            <a:ext cx="810895" cy="105791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5742940" y="4026535"/>
            <a:ext cx="800735" cy="98488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640320" y="1642745"/>
            <a:ext cx="3416300" cy="4646930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15" name="Rect 0"/>
          <p:cNvCxnSpPr>
            <a:stCxn id="10" idx="3"/>
          </p:cNvCxnSpPr>
          <p:nvPr/>
        </p:nvCxnSpPr>
        <p:spPr>
          <a:xfrm flipV="1">
            <a:off x="6543040" y="2698115"/>
            <a:ext cx="1285240" cy="61849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Rect 0"/>
          <p:cNvCxnSpPr>
            <a:stCxn id="12" idx="3"/>
          </p:cNvCxnSpPr>
          <p:nvPr/>
        </p:nvCxnSpPr>
        <p:spPr>
          <a:xfrm>
            <a:off x="6543040" y="4518660"/>
            <a:ext cx="1313180" cy="13589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7944485" y="2233930"/>
            <a:ext cx="260159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관리</a:t>
            </a:r>
          </a:p>
          <a:p>
            <a:pPr marL="0" indent="0" latinLnBrk="0">
              <a:buFontTx/>
              <a:buNone/>
            </a:pPr>
            <a:endParaRPr lang="ko-KR" altLang="en-US">
              <a:latin typeface="나눔바른고딕 Light" charset="0"/>
              <a:ea typeface="나눔바른고딕 Light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내가 만든 모임 or 내가 참가한 모임의 관리 페이지</a:t>
            </a: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944485" y="4484370"/>
            <a:ext cx="171069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게시글 등록</a:t>
            </a:r>
          </a:p>
        </p:txBody>
      </p:sp>
      <p:cxnSp>
        <p:nvCxnSpPr>
          <p:cNvPr id="22" name="Rect 0"/>
          <p:cNvCxnSpPr/>
          <p:nvPr/>
        </p:nvCxnSpPr>
        <p:spPr>
          <a:xfrm>
            <a:off x="7855585" y="3855085"/>
            <a:ext cx="3046730" cy="63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742950"/>
          </a:xfrm>
          <a:prstGeom prst="rect">
            <a:avLst/>
          </a:prstGeom>
          <a:solidFill>
            <a:srgbClr val="FBBC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4005" y="173355"/>
            <a:ext cx="2233930" cy="708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rgbClr val="EA4335"/>
                </a:solidFill>
                <a:latin typeface="a큐브" charset="0"/>
                <a:ea typeface="a큐브" charset="0"/>
              </a:rPr>
              <a:t>7. </a:t>
            </a:r>
            <a:r>
              <a:rPr lang="ko-KR" altLang="en-US" sz="2000" b="1">
                <a:latin typeface="나눔스퀘어 Bold" charset="0"/>
                <a:ea typeface="나눔스퀘어 Bold" charset="0"/>
              </a:rPr>
              <a:t>주요기능 소개</a:t>
            </a:r>
          </a:p>
          <a:p>
            <a:pPr marL="0" indent="0" latinLnBrk="0">
              <a:buFontTx/>
              <a:buNone/>
            </a:pP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32765" y="1003935"/>
            <a:ext cx="2413000" cy="422275"/>
          </a:xfrm>
          <a:prstGeom prst="rect">
            <a:avLst/>
          </a:prstGeom>
          <a:solidFill>
            <a:srgbClr val="4285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latin typeface="1훈새마을운동 R" charset="0"/>
                <a:ea typeface="1훈새마을운동 R" charset="0"/>
              </a:rPr>
              <a:t>모임 리스트 / 관리 / 등록</a:t>
            </a:r>
          </a:p>
        </p:txBody>
      </p:sp>
      <p:pic>
        <p:nvPicPr>
          <p:cNvPr id="9" name="Picture " descr="C:/Users/1/AppData/Roaming/PolarisOffice/ETemp/7692_12507696/fImage56558262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005" y="1848485"/>
            <a:ext cx="5789295" cy="4418330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0" name="Rect 0"/>
          <p:cNvSpPr>
            <a:spLocks/>
          </p:cNvSpPr>
          <p:nvPr/>
        </p:nvSpPr>
        <p:spPr>
          <a:xfrm>
            <a:off x="1413510" y="2925445"/>
            <a:ext cx="2382520" cy="151257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4191000" y="2945130"/>
            <a:ext cx="2342515" cy="138430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669530" y="1642745"/>
            <a:ext cx="3416300" cy="4646930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15" name="Rect 0"/>
          <p:cNvCxnSpPr>
            <a:endCxn id="18" idx="1"/>
          </p:cNvCxnSpPr>
          <p:nvPr/>
        </p:nvCxnSpPr>
        <p:spPr>
          <a:xfrm flipV="1">
            <a:off x="3765550" y="2971800"/>
            <a:ext cx="4179570" cy="30035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Rect 0"/>
          <p:cNvCxnSpPr/>
          <p:nvPr/>
        </p:nvCxnSpPr>
        <p:spPr>
          <a:xfrm>
            <a:off x="6572250" y="3992880"/>
            <a:ext cx="1283970" cy="66167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7944485" y="2233930"/>
            <a:ext cx="2601595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관리</a:t>
            </a:r>
          </a:p>
          <a:p>
            <a:pPr marL="0" indent="0" latinLnBrk="0">
              <a:buFontTx/>
              <a:buNone/>
            </a:pPr>
            <a:endParaRPr lang="ko-KR" altLang="en-US">
              <a:latin typeface="나눔바른고딕 Light" charset="0"/>
              <a:ea typeface="나눔바른고딕 Light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내가 만든 모임</a:t>
            </a: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게시물 관리 클릭시 </a:t>
            </a: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Editor로 이동 </a:t>
            </a: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944485" y="4484370"/>
            <a:ext cx="310515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>
              <a:latin typeface="나눔바른고딕 Light" charset="0"/>
              <a:ea typeface="나눔바른고딕 Light" charset="0"/>
            </a:endParaRPr>
          </a:p>
        </p:txBody>
      </p:sp>
      <p:cxnSp>
        <p:nvCxnSpPr>
          <p:cNvPr id="22" name="Rect 0"/>
          <p:cNvCxnSpPr/>
          <p:nvPr/>
        </p:nvCxnSpPr>
        <p:spPr>
          <a:xfrm>
            <a:off x="7855585" y="3855085"/>
            <a:ext cx="3046730" cy="63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상자 2"/>
          <p:cNvSpPr txBox="1">
            <a:spLocks/>
          </p:cNvSpPr>
          <p:nvPr/>
        </p:nvSpPr>
        <p:spPr>
          <a:xfrm>
            <a:off x="7947025" y="4440555"/>
            <a:ext cx="260159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내가 참여한 모임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742950"/>
          </a:xfrm>
          <a:prstGeom prst="rect">
            <a:avLst/>
          </a:prstGeom>
          <a:solidFill>
            <a:srgbClr val="FBBC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4005" y="173355"/>
            <a:ext cx="2233930" cy="708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rgbClr val="EA4335"/>
                </a:solidFill>
                <a:latin typeface="a큐브" charset="0"/>
                <a:ea typeface="a큐브" charset="0"/>
              </a:rPr>
              <a:t>7. </a:t>
            </a:r>
            <a:r>
              <a:rPr lang="ko-KR" altLang="en-US" sz="2000" b="1">
                <a:latin typeface="나눔스퀘어 Bold" charset="0"/>
                <a:ea typeface="나눔스퀘어 Bold" charset="0"/>
              </a:rPr>
              <a:t>주요기능 소개</a:t>
            </a:r>
          </a:p>
          <a:p>
            <a:pPr marL="0" indent="0" latinLnBrk="0">
              <a:buFontTx/>
              <a:buNone/>
            </a:pP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32765" y="1003935"/>
            <a:ext cx="2413000" cy="422275"/>
          </a:xfrm>
          <a:prstGeom prst="rect">
            <a:avLst/>
          </a:prstGeom>
          <a:solidFill>
            <a:srgbClr val="4285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latin typeface="1훈새마을운동 R" charset="0"/>
                <a:ea typeface="1훈새마을운동 R" charset="0"/>
              </a:rPr>
              <a:t>모임 리스트 / 관리 / 등록</a:t>
            </a:r>
          </a:p>
        </p:txBody>
      </p:sp>
      <p:pic>
        <p:nvPicPr>
          <p:cNvPr id="9" name="Picture " descr="C:/Users/1/AppData/Roaming/PolarisOffice/ETemp/7692_12507696/fImage30308275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005" y="1779270"/>
            <a:ext cx="5789295" cy="453707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0" name="Rect 0"/>
          <p:cNvSpPr>
            <a:spLocks/>
          </p:cNvSpPr>
          <p:nvPr/>
        </p:nvSpPr>
        <p:spPr>
          <a:xfrm>
            <a:off x="1482725" y="1818640"/>
            <a:ext cx="3093720" cy="320294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4773930" y="1877695"/>
            <a:ext cx="1661160" cy="312356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7669530" y="1622425"/>
            <a:ext cx="3416300" cy="4646930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15" name="Rect 0"/>
          <p:cNvCxnSpPr>
            <a:stCxn id="10" idx="3"/>
            <a:endCxn id="18" idx="1"/>
          </p:cNvCxnSpPr>
          <p:nvPr/>
        </p:nvCxnSpPr>
        <p:spPr>
          <a:xfrm flipV="1">
            <a:off x="4575810" y="2833370"/>
            <a:ext cx="3369310" cy="58674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Rect 0"/>
          <p:cNvCxnSpPr>
            <a:endCxn id="23" idx="1"/>
          </p:cNvCxnSpPr>
          <p:nvPr/>
        </p:nvCxnSpPr>
        <p:spPr>
          <a:xfrm>
            <a:off x="6473825" y="3913505"/>
            <a:ext cx="1434465" cy="46482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7944485" y="2233930"/>
            <a:ext cx="260159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관리</a:t>
            </a:r>
          </a:p>
          <a:p>
            <a:pPr marL="0" indent="0" latinLnBrk="0">
              <a:buFontTx/>
              <a:buNone/>
            </a:pPr>
            <a:endParaRPr lang="ko-KR" altLang="en-US">
              <a:latin typeface="나눔바른고딕 Light" charset="0"/>
              <a:ea typeface="나눔바른고딕 Light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게시글 제목과 내용을</a:t>
            </a: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수정할 수 있는 공간</a:t>
            </a: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944485" y="4484370"/>
            <a:ext cx="310515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endParaRPr lang="ko-KR" altLang="en-US">
              <a:latin typeface="나눔바른고딕 Light" charset="0"/>
              <a:ea typeface="나눔바른고딕 Light" charset="0"/>
            </a:endParaRPr>
          </a:p>
        </p:txBody>
      </p:sp>
      <p:cxnSp>
        <p:nvCxnSpPr>
          <p:cNvPr id="22" name="Rect 0"/>
          <p:cNvCxnSpPr/>
          <p:nvPr/>
        </p:nvCxnSpPr>
        <p:spPr>
          <a:xfrm>
            <a:off x="7855585" y="3855085"/>
            <a:ext cx="3046730" cy="63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 0"/>
          <p:cNvSpPr txBox="1">
            <a:spLocks/>
          </p:cNvSpPr>
          <p:nvPr/>
        </p:nvSpPr>
        <p:spPr>
          <a:xfrm>
            <a:off x="7907655" y="4055110"/>
            <a:ext cx="26015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참가 희망자 리스트 출력</a:t>
            </a:r>
          </a:p>
        </p:txBody>
      </p:sp>
      <p:cxnSp>
        <p:nvCxnSpPr>
          <p:cNvPr id="24" name="도형 3"/>
          <p:cNvCxnSpPr/>
          <p:nvPr/>
        </p:nvCxnSpPr>
        <p:spPr>
          <a:xfrm>
            <a:off x="7858125" y="4866005"/>
            <a:ext cx="3046730" cy="63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4"/>
          <p:cNvSpPr>
            <a:spLocks/>
          </p:cNvSpPr>
          <p:nvPr/>
        </p:nvSpPr>
        <p:spPr>
          <a:xfrm>
            <a:off x="1485265" y="5158740"/>
            <a:ext cx="4880610" cy="110807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6" name="도형 5"/>
          <p:cNvCxnSpPr>
            <a:stCxn id="25" idx="3"/>
            <a:endCxn id="27" idx="1"/>
          </p:cNvCxnSpPr>
          <p:nvPr/>
        </p:nvCxnSpPr>
        <p:spPr>
          <a:xfrm flipV="1">
            <a:off x="6365240" y="5447665"/>
            <a:ext cx="1584960" cy="26543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텍스트 상자 6"/>
          <p:cNvSpPr txBox="1">
            <a:spLocks/>
          </p:cNvSpPr>
          <p:nvPr/>
        </p:nvSpPr>
        <p:spPr>
          <a:xfrm>
            <a:off x="7949565" y="5125085"/>
            <a:ext cx="260159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참가 확정 리스트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 0"/>
          <p:cNvSpPr>
            <a:spLocks/>
          </p:cNvSpPr>
          <p:nvPr/>
        </p:nvSpPr>
        <p:spPr>
          <a:xfrm>
            <a:off x="0" y="0"/>
            <a:ext cx="12192635" cy="742950"/>
          </a:xfrm>
          <a:prstGeom prst="rect">
            <a:avLst/>
          </a:prstGeom>
          <a:solidFill>
            <a:srgbClr val="FBBC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4005" y="173355"/>
            <a:ext cx="2233930" cy="708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>
                <a:solidFill>
                  <a:srgbClr val="EA4335"/>
                </a:solidFill>
                <a:latin typeface="a큐브" charset="0"/>
                <a:ea typeface="a큐브" charset="0"/>
              </a:rPr>
              <a:t>7. </a:t>
            </a:r>
            <a:r>
              <a:rPr lang="ko-KR" altLang="en-US" sz="2000" b="1">
                <a:latin typeface="나눔스퀘어 Bold" charset="0"/>
                <a:ea typeface="나눔스퀘어 Bold" charset="0"/>
              </a:rPr>
              <a:t>주요기능 소개</a:t>
            </a:r>
          </a:p>
          <a:p>
            <a:pPr marL="0" indent="0" latinLnBrk="0">
              <a:buFontTx/>
              <a:buNone/>
            </a:pPr>
            <a:endParaRPr lang="ko-KR" altLang="en-US" sz="2000"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532765" y="1003935"/>
            <a:ext cx="2413000" cy="422275"/>
          </a:xfrm>
          <a:prstGeom prst="rect">
            <a:avLst/>
          </a:prstGeom>
          <a:solidFill>
            <a:srgbClr val="4285F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latin typeface="1훈새마을운동 R" charset="0"/>
                <a:ea typeface="1훈새마을운동 R" charset="0"/>
              </a:rPr>
              <a:t>모임 리스트 / 관리 / 등록</a:t>
            </a:r>
          </a:p>
        </p:txBody>
      </p:sp>
      <p:pic>
        <p:nvPicPr>
          <p:cNvPr id="9" name="Picture " descr="C:/Users/1/AppData/Roaming/PolarisOffice/ETemp/7692_12507696/fImage22907292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005" y="1788795"/>
            <a:ext cx="5789295" cy="466534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sp>
        <p:nvSpPr>
          <p:cNvPr id="13" name="Rect 0"/>
          <p:cNvSpPr>
            <a:spLocks/>
          </p:cNvSpPr>
          <p:nvPr/>
        </p:nvSpPr>
        <p:spPr>
          <a:xfrm>
            <a:off x="7640320" y="1642745"/>
            <a:ext cx="3416300" cy="4646930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/>
              <a:t>1</a:t>
            </a:r>
            <a:endParaRPr lang="ko-KR" altLang="en-US"/>
          </a:p>
        </p:txBody>
      </p:sp>
      <p:cxnSp>
        <p:nvCxnSpPr>
          <p:cNvPr id="15" name="Rect 0"/>
          <p:cNvCxnSpPr>
            <a:stCxn id="23" idx="3"/>
            <a:endCxn id="18" idx="1"/>
          </p:cNvCxnSpPr>
          <p:nvPr/>
        </p:nvCxnSpPr>
        <p:spPr>
          <a:xfrm flipV="1">
            <a:off x="5426075" y="2753995"/>
            <a:ext cx="2380615" cy="41973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7806055" y="2292985"/>
            <a:ext cx="286893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생성</a:t>
            </a:r>
          </a:p>
          <a:p>
            <a:pPr marL="0" indent="0" latinLnBrk="0">
              <a:buFontTx/>
              <a:buNone/>
            </a:pPr>
            <a:endParaRPr lang="ko-KR" altLang="en-US">
              <a:latin typeface="나눔바른고딕 Light" charset="0"/>
              <a:ea typeface="나눔바른고딕 Light" charset="0"/>
            </a:endParaRP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모임 생성시 필요한 정보</a:t>
            </a:r>
          </a:p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(지역, 장르, 최대인원, 모집 마감일, 시작일) 선택 영역</a:t>
            </a: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1522095" y="2965450"/>
            <a:ext cx="3904615" cy="41529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4" name="도형 7"/>
          <p:cNvCxnSpPr/>
          <p:nvPr/>
        </p:nvCxnSpPr>
        <p:spPr>
          <a:xfrm>
            <a:off x="7855585" y="3855085"/>
            <a:ext cx="3046730" cy="635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8"/>
          <p:cNvSpPr>
            <a:spLocks/>
          </p:cNvSpPr>
          <p:nvPr/>
        </p:nvSpPr>
        <p:spPr>
          <a:xfrm>
            <a:off x="1514475" y="3502025"/>
            <a:ext cx="3904615" cy="295211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26" name="도형 9"/>
          <p:cNvCxnSpPr>
            <a:stCxn id="25" idx="3"/>
            <a:endCxn id="27" idx="1"/>
          </p:cNvCxnSpPr>
          <p:nvPr/>
        </p:nvCxnSpPr>
        <p:spPr>
          <a:xfrm flipV="1">
            <a:off x="5418455" y="4712970"/>
            <a:ext cx="2390775" cy="265430"/>
          </a:xfrm>
          <a:prstGeom prst="line">
            <a:avLst/>
          </a:prstGeom>
          <a:ln w="12700" cap="flat" cmpd="sng">
            <a:prstDash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텍스트 상자 10"/>
          <p:cNvSpPr txBox="1">
            <a:spLocks/>
          </p:cNvSpPr>
          <p:nvPr/>
        </p:nvSpPr>
        <p:spPr>
          <a:xfrm>
            <a:off x="7808595" y="4528820"/>
            <a:ext cx="28689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>
                <a:latin typeface="나눔바른고딕 Light" charset="0"/>
                <a:ea typeface="나눔바른고딕 Light" charset="0"/>
              </a:rPr>
              <a:t>제목 입력란 &amp; 내용 입력란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858D22-7464-4E33-AAAD-ECA1F293DD5A}"/>
              </a:ext>
            </a:extLst>
          </p:cNvPr>
          <p:cNvSpPr txBox="1"/>
          <p:nvPr/>
        </p:nvSpPr>
        <p:spPr>
          <a:xfrm>
            <a:off x="1207325" y="2982724"/>
            <a:ext cx="36813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주요 기능 소개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5474C0-3B12-4BDC-8035-8A8ACE2B02BE}"/>
              </a:ext>
            </a:extLst>
          </p:cNvPr>
          <p:cNvSpPr txBox="1"/>
          <p:nvPr/>
        </p:nvSpPr>
        <p:spPr>
          <a:xfrm>
            <a:off x="7956467" y="2982724"/>
            <a:ext cx="36813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285F4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보드게임카페</a:t>
            </a:r>
            <a:endParaRPr lang="en-US" altLang="ko-KR" sz="1200" dirty="0">
              <a:solidFill>
                <a:srgbClr val="4285F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200" dirty="0">
              <a:solidFill>
                <a:srgbClr val="4285F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52F496C-F516-492C-A1E5-A973A726C23C}"/>
              </a:ext>
            </a:extLst>
          </p:cNvPr>
          <p:cNvSpPr/>
          <p:nvPr/>
        </p:nvSpPr>
        <p:spPr>
          <a:xfrm>
            <a:off x="5018313" y="2232065"/>
            <a:ext cx="2155371" cy="215537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Cafe free icon">
            <a:extLst>
              <a:ext uri="{FF2B5EF4-FFF2-40B4-BE49-F238E27FC236}">
                <a16:creationId xmlns:a16="http://schemas.microsoft.com/office/drawing/2014/main" id="{53ABE1BD-027B-449B-BB1E-EA4DC645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206" y="2670958"/>
            <a:ext cx="1277587" cy="12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53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06C8212-098E-4EEE-B269-DE192573A902}"/>
              </a:ext>
            </a:extLst>
          </p:cNvPr>
          <p:cNvSpPr/>
          <p:nvPr/>
        </p:nvSpPr>
        <p:spPr>
          <a:xfrm>
            <a:off x="0" y="749498"/>
            <a:ext cx="12192000" cy="6108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2.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A92EED-D3BB-4ACB-97AD-DB241792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762198"/>
            <a:ext cx="11474450" cy="60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73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6D50D1-04E1-4D38-B3A5-5495AEF986CD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리스트 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스크롤 페이징</a:t>
            </a:r>
          </a:p>
        </p:txBody>
      </p: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7640098" y="1642885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027" name="Picture 3" descr="C:\Users\HOme\Desktop\피피티티\스크롤 페이징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5" y="1642885"/>
            <a:ext cx="6792821" cy="464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7002162" y="2067697"/>
            <a:ext cx="403654" cy="42836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7944422" y="3088820"/>
            <a:ext cx="27400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스크롤 이벤트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스크롤의 위치값을 활용한 페이징 처리로 스크롤이 하단에 위치할 시 카페 리스트 동적 추가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011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Ome\Desktop\피피티티\카페 이미지 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37" y="1642885"/>
            <a:ext cx="2693705" cy="482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6D50D1-04E1-4D38-B3A5-5495AEF986CD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카페 정보 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이미지 관리</a:t>
            </a:r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7640098" y="1642885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869637" y="4390767"/>
            <a:ext cx="2268979" cy="1392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7977986" y="3126672"/>
            <a:ext cx="27400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수정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삭제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등록된 이미지를 가져와 출력 후 실시간으로 수정과 삭제를 할 수 있도록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ajax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활용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051" name="Picture 3" descr="C:\Users\HOme\Desktop\피피티티\카페 이미지 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00" y="2784389"/>
            <a:ext cx="2677134" cy="365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3748761" y="4399005"/>
            <a:ext cx="2268979" cy="13921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8C8FB5-51AD-43C0-9169-E184126EB951}"/>
              </a:ext>
            </a:extLst>
          </p:cNvPr>
          <p:cNvSpPr/>
          <p:nvPr/>
        </p:nvSpPr>
        <p:spPr>
          <a:xfrm>
            <a:off x="869636" y="1803015"/>
            <a:ext cx="2499639" cy="6189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12E6CE9-6E0D-48F7-9E30-B2E29B1870CA}"/>
              </a:ext>
            </a:extLst>
          </p:cNvPr>
          <p:cNvCxnSpPr>
            <a:endCxn id="14" idx="1"/>
          </p:cNvCxnSpPr>
          <p:nvPr/>
        </p:nvCxnSpPr>
        <p:spPr>
          <a:xfrm>
            <a:off x="3369275" y="2112470"/>
            <a:ext cx="4270823" cy="1853514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816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6D50D1-04E1-4D38-B3A5-5495AEF986CD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카페 예약 </a:t>
            </a:r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카카오페이</a:t>
            </a:r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7640098" y="1642885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7977986" y="3365818"/>
            <a:ext cx="2740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카페의 예약가능한 시간의 정보를 받아와 예약폼 생성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카페 예약시 결제를 위한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카카오페이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075" name="Picture 3" descr="C:\Users\HOme\Desktop\피피티티\회원 예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13" y="3763542"/>
            <a:ext cx="7007016" cy="233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HOme\Desktop\피피티티\카카오페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932" y="1003926"/>
            <a:ext cx="2484637" cy="275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07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HOme\Desktop\피피티티\카페 예약 리스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6" y="1855030"/>
            <a:ext cx="6609489" cy="429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EA4335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7.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 소개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6D50D1-04E1-4D38-B3A5-5495AEF986CD}"/>
              </a:ext>
            </a:extLst>
          </p:cNvPr>
          <p:cNvSpPr/>
          <p:nvPr/>
        </p:nvSpPr>
        <p:spPr>
          <a:xfrm>
            <a:off x="532716" y="1003926"/>
            <a:ext cx="2412365" cy="421574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카페 예약 리스트 관리</a:t>
            </a:r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4AB1E849-3153-4F93-9CE1-C6B8A9C0EAFE}"/>
              </a:ext>
            </a:extLst>
          </p:cNvPr>
          <p:cNvSpPr/>
          <p:nvPr/>
        </p:nvSpPr>
        <p:spPr>
          <a:xfrm>
            <a:off x="7640098" y="1642885"/>
            <a:ext cx="3415830" cy="46461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BC5E5-AEB4-43FF-9E02-95C8F3A7CC85}"/>
              </a:ext>
            </a:extLst>
          </p:cNvPr>
          <p:cNvSpPr txBox="1"/>
          <p:nvPr/>
        </p:nvSpPr>
        <p:spPr>
          <a:xfrm>
            <a:off x="7977986" y="3126672"/>
            <a:ext cx="2740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예약된 정보를 바로 확인 할 수 있도록 일시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인원에 맞춰 예약된 리스트 출력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55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06C8212-098E-4EEE-B269-DE192573A902}"/>
              </a:ext>
            </a:extLst>
          </p:cNvPr>
          <p:cNvSpPr/>
          <p:nvPr/>
        </p:nvSpPr>
        <p:spPr>
          <a:xfrm>
            <a:off x="0" y="749498"/>
            <a:ext cx="12192000" cy="6108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244871-6050-48D4-9C76-1E0FA3CBE7F9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265C-4556-4941-B8C4-AC45FF9BF504}"/>
              </a:ext>
            </a:extLst>
          </p:cNvPr>
          <p:cNvSpPr txBox="1"/>
          <p:nvPr/>
        </p:nvSpPr>
        <p:spPr>
          <a:xfrm>
            <a:off x="293914" y="173667"/>
            <a:ext cx="2233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3.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 chart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5E84A-DB9F-429C-9FFC-98EB3D29E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35" y="915875"/>
            <a:ext cx="9758216" cy="58243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C83AAD-DDD3-4F7A-918B-E43085EAAD79}"/>
              </a:ext>
            </a:extLst>
          </p:cNvPr>
          <p:cNvSpPr/>
          <p:nvPr/>
        </p:nvSpPr>
        <p:spPr>
          <a:xfrm>
            <a:off x="1226484" y="915875"/>
            <a:ext cx="1460665" cy="421574"/>
          </a:xfrm>
          <a:prstGeom prst="rect">
            <a:avLst/>
          </a:prstGeom>
          <a:solidFill>
            <a:srgbClr val="8A8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로그인</a:t>
            </a:r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21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D5BC19-1180-4B1A-858E-4C43E0A0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64" y="847848"/>
            <a:ext cx="10009436" cy="59118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C83AAD-DDD3-4F7A-918B-E43085EAAD79}"/>
              </a:ext>
            </a:extLst>
          </p:cNvPr>
          <p:cNvSpPr/>
          <p:nvPr/>
        </p:nvSpPr>
        <p:spPr>
          <a:xfrm>
            <a:off x="1026864" y="847848"/>
            <a:ext cx="1460665" cy="421574"/>
          </a:xfrm>
          <a:prstGeom prst="rect">
            <a:avLst/>
          </a:prstGeom>
          <a:solidFill>
            <a:srgbClr val="8A8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마이페이지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0EF1DB-E1B6-4EFD-8526-5CCBDFD7DF74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B6F9B7-9027-496D-A5BA-CFA9163D1074}"/>
              </a:ext>
            </a:extLst>
          </p:cNvPr>
          <p:cNvSpPr txBox="1"/>
          <p:nvPr/>
        </p:nvSpPr>
        <p:spPr>
          <a:xfrm>
            <a:off x="293914" y="173667"/>
            <a:ext cx="2233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3.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0349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3023897-9D08-4D06-AFD7-65F248B58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529" y="768908"/>
            <a:ext cx="6700860" cy="60890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A08945-744B-400C-B779-E3A8ABAF461A}"/>
              </a:ext>
            </a:extLst>
          </p:cNvPr>
          <p:cNvSpPr/>
          <p:nvPr/>
        </p:nvSpPr>
        <p:spPr>
          <a:xfrm>
            <a:off x="2487529" y="915875"/>
            <a:ext cx="1460665" cy="421574"/>
          </a:xfrm>
          <a:prstGeom prst="rect">
            <a:avLst/>
          </a:prstGeom>
          <a:solidFill>
            <a:srgbClr val="8A8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7AB65-2873-47E1-BA98-DFDDE2D02D7A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EBBCD-5197-43AF-A38A-DFA4A8AEE522}"/>
              </a:ext>
            </a:extLst>
          </p:cNvPr>
          <p:cNvSpPr txBox="1"/>
          <p:nvPr/>
        </p:nvSpPr>
        <p:spPr>
          <a:xfrm>
            <a:off x="293914" y="173667"/>
            <a:ext cx="2233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3.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917184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760E24F-0D16-4012-9E80-5CD76D9B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883" y="816793"/>
            <a:ext cx="6329468" cy="60412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C07191-186E-493F-9DFD-FFC78AEA9FDD}"/>
              </a:ext>
            </a:extLst>
          </p:cNvPr>
          <p:cNvSpPr/>
          <p:nvPr/>
        </p:nvSpPr>
        <p:spPr>
          <a:xfrm>
            <a:off x="2693883" y="816793"/>
            <a:ext cx="1460665" cy="421574"/>
          </a:xfrm>
          <a:prstGeom prst="rect">
            <a:avLst/>
          </a:prstGeom>
          <a:solidFill>
            <a:srgbClr val="8A8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카페</a:t>
            </a:r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D40BE2-AF7A-48D3-B8B9-B83D28F454DD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32A80-BFFE-4B73-9251-0686F218170B}"/>
              </a:ext>
            </a:extLst>
          </p:cNvPr>
          <p:cNvSpPr txBox="1"/>
          <p:nvPr/>
        </p:nvSpPr>
        <p:spPr>
          <a:xfrm>
            <a:off x="293914" y="173667"/>
            <a:ext cx="2233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3.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30450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F6FC4A8-0792-4F0D-BCAB-5C318AA9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119" y="896886"/>
            <a:ext cx="5934831" cy="59611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42404BD-2A54-42D7-9862-56197EAAC212}"/>
              </a:ext>
            </a:extLst>
          </p:cNvPr>
          <p:cNvSpPr/>
          <p:nvPr/>
        </p:nvSpPr>
        <p:spPr>
          <a:xfrm>
            <a:off x="2682119" y="896886"/>
            <a:ext cx="1460665" cy="421574"/>
          </a:xfrm>
          <a:prstGeom prst="rect">
            <a:avLst/>
          </a:prstGeom>
          <a:solidFill>
            <a:srgbClr val="8A8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게시물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087D63-3820-4DE5-9C2A-44D770233CED}"/>
              </a:ext>
            </a:extLst>
          </p:cNvPr>
          <p:cNvSpPr/>
          <p:nvPr/>
        </p:nvSpPr>
        <p:spPr>
          <a:xfrm>
            <a:off x="0" y="0"/>
            <a:ext cx="12192000" cy="742208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31A9B-0642-43B9-B5ED-A1E1E5C95A8A}"/>
              </a:ext>
            </a:extLst>
          </p:cNvPr>
          <p:cNvSpPr txBox="1"/>
          <p:nvPr/>
        </p:nvSpPr>
        <p:spPr>
          <a:xfrm>
            <a:off x="293914" y="173667"/>
            <a:ext cx="22335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큐브" panose="02020600000000000000" pitchFamily="18" charset="-127"/>
                <a:ea typeface="a큐브" panose="02020600000000000000" pitchFamily="18" charset="-127"/>
              </a:rPr>
              <a:t>3.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834243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1008</Words>
  <Application>Microsoft Office PowerPoint</Application>
  <PresentationFormat>와이드스크린</PresentationFormat>
  <Paragraphs>319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a큐브G</vt:lpstr>
      <vt:lpstr>나눔스퀘어 Bold</vt:lpstr>
      <vt:lpstr>Arial</vt:lpstr>
      <vt:lpstr>a큐브</vt:lpstr>
      <vt:lpstr>1훈새마을운동 R</vt:lpstr>
      <vt:lpstr>나눔바른고딕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성종원</dc:creator>
  <cp:lastModifiedBy>성 종원</cp:lastModifiedBy>
  <cp:revision>20</cp:revision>
  <dcterms:created xsi:type="dcterms:W3CDTF">2021-08-26T00:37:56Z</dcterms:created>
  <dcterms:modified xsi:type="dcterms:W3CDTF">2021-09-23T07:31:22Z</dcterms:modified>
</cp:coreProperties>
</file>